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3" r:id="rId4"/>
    <p:sldId id="274" r:id="rId5"/>
    <p:sldId id="258" r:id="rId6"/>
    <p:sldId id="260" r:id="rId7"/>
    <p:sldId id="259" r:id="rId8"/>
    <p:sldId id="261" r:id="rId9"/>
    <p:sldId id="263" r:id="rId10"/>
    <p:sldId id="264" r:id="rId11"/>
    <p:sldId id="265" r:id="rId12"/>
    <p:sldId id="266" r:id="rId13"/>
    <p:sldId id="272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fortaa" panose="020B060402020202020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zRvmLDgHygMwZQsVqN8cPt1pM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c99525d4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cc99525d47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81" name="Google Shape;81;gcc99525d47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99525d47_0_4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cc99525d47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7d5bdef08_0_4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d7d5bdef08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7d5bdef08_0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d7d5bdef08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7d5bdef08_0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d7d5bdef08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935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242" name="Google Shape;24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7d5bde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d7d5bdef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d7d5bdef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1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7d5bde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d7d5bdef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d7d5bdef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89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7d5bde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d7d5bdef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d7d5bdef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54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7d5bde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d7d5bdef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d7d5bdef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68e99ac7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e68e99ac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c99525d47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cc99525d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68e99ac78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e68e99ac7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7d5bdef08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d7d5bdef08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d7d5bdef08_0_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5400000" scaled="0"/>
          </a:gradFill>
          <a:ln w="12700" cap="flat" cmpd="sng">
            <a:solidFill>
              <a:srgbClr val="059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>
            <a:spLocks noGrp="1"/>
          </p:cNvSpPr>
          <p:nvPr>
            <p:ph type="pic" idx="2"/>
          </p:nvPr>
        </p:nvSpPr>
        <p:spPr>
          <a:xfrm>
            <a:off x="1055688" y="2171701"/>
            <a:ext cx="2240405" cy="238125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>
            <a:spLocks noGrp="1"/>
          </p:cNvSpPr>
          <p:nvPr>
            <p:ph type="pic" idx="3"/>
          </p:nvPr>
        </p:nvSpPr>
        <p:spPr>
          <a:xfrm>
            <a:off x="3669096" y="2171701"/>
            <a:ext cx="2240405" cy="238125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4"/>
          </p:nvPr>
        </p:nvSpPr>
        <p:spPr>
          <a:xfrm>
            <a:off x="6282504" y="2171701"/>
            <a:ext cx="2240405" cy="238125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5"/>
          </p:nvPr>
        </p:nvSpPr>
        <p:spPr>
          <a:xfrm>
            <a:off x="8895911" y="2171701"/>
            <a:ext cx="2240405" cy="238125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>
            <a:spLocks noGrp="1"/>
          </p:cNvSpPr>
          <p:nvPr>
            <p:ph type="pic" idx="2"/>
          </p:nvPr>
        </p:nvSpPr>
        <p:spPr>
          <a:xfrm>
            <a:off x="4648203" y="1290457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3"/>
          </p:nvPr>
        </p:nvSpPr>
        <p:spPr>
          <a:xfrm>
            <a:off x="6878197" y="1290457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>
            <a:spLocks noGrp="1"/>
          </p:cNvSpPr>
          <p:nvPr>
            <p:ph type="pic" idx="4"/>
          </p:nvPr>
        </p:nvSpPr>
        <p:spPr>
          <a:xfrm>
            <a:off x="9108190" y="1290457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>
            <a:spLocks noGrp="1"/>
          </p:cNvSpPr>
          <p:nvPr>
            <p:ph type="pic" idx="5"/>
          </p:nvPr>
        </p:nvSpPr>
        <p:spPr>
          <a:xfrm>
            <a:off x="4648203" y="3562015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4"/>
          <p:cNvSpPr>
            <a:spLocks noGrp="1"/>
          </p:cNvSpPr>
          <p:nvPr>
            <p:ph type="pic" idx="6"/>
          </p:nvPr>
        </p:nvSpPr>
        <p:spPr>
          <a:xfrm>
            <a:off x="6878197" y="3562015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7"/>
          </p:nvPr>
        </p:nvSpPr>
        <p:spPr>
          <a:xfrm>
            <a:off x="9108190" y="3562015"/>
            <a:ext cx="2028127" cy="202812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>
            <a:spLocks noGrp="1"/>
          </p:cNvSpPr>
          <p:nvPr>
            <p:ph type="pic" idx="2"/>
          </p:nvPr>
        </p:nvSpPr>
        <p:spPr>
          <a:xfrm>
            <a:off x="0" y="2293047"/>
            <a:ext cx="12192000" cy="227190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95959"/>
              </a:buClr>
              <a:buSzPts val="1801"/>
              <a:buFont typeface="Arial"/>
              <a:buNone/>
              <a:defRPr sz="1801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5400000" scaled="0"/>
          </a:gradFill>
          <a:ln w="12700" cap="flat" cmpd="sng">
            <a:solidFill>
              <a:srgbClr val="059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1032268" y="6439261"/>
            <a:ext cx="1664777" cy="242387"/>
          </a:xfrm>
          <a:prstGeom prst="roundRect">
            <a:avLst>
              <a:gd name="adj" fmla="val 3105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vikey.it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16"/>
          <p:cNvGrpSpPr/>
          <p:nvPr/>
        </p:nvGrpSpPr>
        <p:grpSpPr>
          <a:xfrm>
            <a:off x="245946" y="6439259"/>
            <a:ext cx="601095" cy="212088"/>
            <a:chOff x="10452803" y="6173595"/>
            <a:chExt cx="561162" cy="198000"/>
          </a:xfrm>
        </p:grpSpPr>
        <p:sp>
          <p:nvSpPr>
            <p:cNvPr id="30" name="Google Shape;30;p16"/>
            <p:cNvSpPr/>
            <p:nvPr/>
          </p:nvSpPr>
          <p:spPr>
            <a:xfrm>
              <a:off x="10452803" y="6178134"/>
              <a:ext cx="192146" cy="193461"/>
            </a:xfrm>
            <a:custGeom>
              <a:avLst/>
              <a:gdLst/>
              <a:ahLst/>
              <a:cxnLst/>
              <a:rect l="l" t="t" r="r" b="b"/>
              <a:pathLst>
                <a:path w="426" h="427" extrusionOk="0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1" name="Google Shape;31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7870" y="6173595"/>
              <a:ext cx="196095" cy="196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16"/>
          <p:cNvSpPr txBox="1"/>
          <p:nvPr/>
        </p:nvSpPr>
        <p:spPr>
          <a:xfrm flipH="1">
            <a:off x="10879363" y="6284439"/>
            <a:ext cx="1099359" cy="36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fld id="{00000000-1234-1234-1234-123412341234}" type="slidenum">
              <a:rPr lang="it-IT" sz="18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0" y="-21480"/>
            <a:ext cx="12192000" cy="1609707"/>
          </a:xfrm>
          <a:custGeom>
            <a:avLst/>
            <a:gdLst/>
            <a:ahLst/>
            <a:cxnLst/>
            <a:rect l="l" t="t" r="r" b="b"/>
            <a:pathLst>
              <a:path w="12192000" h="1947746" extrusionOk="0">
                <a:moveTo>
                  <a:pt x="0" y="0"/>
                </a:moveTo>
                <a:lnTo>
                  <a:pt x="12192000" y="0"/>
                </a:lnTo>
                <a:lnTo>
                  <a:pt x="12192000" y="1233609"/>
                </a:lnTo>
                <a:lnTo>
                  <a:pt x="12121573" y="1254211"/>
                </a:lnTo>
                <a:cubicBezTo>
                  <a:pt x="10593435" y="1680264"/>
                  <a:pt x="8388964" y="1947746"/>
                  <a:pt x="5937956" y="1947746"/>
                </a:cubicBezTo>
                <a:cubicBezTo>
                  <a:pt x="3631124" y="1947746"/>
                  <a:pt x="1542679" y="1710807"/>
                  <a:pt x="30942" y="1327729"/>
                </a:cubicBezTo>
                <a:lnTo>
                  <a:pt x="0" y="1319505"/>
                </a:ln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7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42" cy="48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1827920" y="1024911"/>
            <a:ext cx="8536160" cy="3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0" y="-2692"/>
            <a:ext cx="12192000" cy="6860693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flowChartDelay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6360459" y="1600200"/>
            <a:ext cx="5445779" cy="127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1CB7E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360459" y="3065463"/>
            <a:ext cx="5445779" cy="219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rgbClr val="5A6E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/>
          <p:nvPr/>
        </p:nvSpPr>
        <p:spPr>
          <a:xfrm>
            <a:off x="-2" y="0"/>
            <a:ext cx="6096001" cy="6858000"/>
          </a:xfrm>
          <a:prstGeom prst="rect">
            <a:avLst/>
          </a:pr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5400000" scaled="0"/>
          </a:gradFill>
          <a:ln w="12700" cap="flat" cmpd="sng">
            <a:solidFill>
              <a:srgbClr val="059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6" name="Google Shape;46;p20"/>
          <p:cNvCxnSpPr/>
          <p:nvPr/>
        </p:nvCxnSpPr>
        <p:spPr>
          <a:xfrm>
            <a:off x="379139" y="3178098"/>
            <a:ext cx="97015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379413" y="2372665"/>
            <a:ext cx="5033962" cy="7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379413" y="3429000"/>
            <a:ext cx="5033962" cy="53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379139" y="3991156"/>
            <a:ext cx="503396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/>
          <p:nvPr/>
        </p:nvSpPr>
        <p:spPr>
          <a:xfrm>
            <a:off x="1032268" y="6439261"/>
            <a:ext cx="1664777" cy="242387"/>
          </a:xfrm>
          <a:prstGeom prst="roundRect">
            <a:avLst>
              <a:gd name="adj" fmla="val 3105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vikey.it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0"/>
          <p:cNvGrpSpPr/>
          <p:nvPr/>
        </p:nvGrpSpPr>
        <p:grpSpPr>
          <a:xfrm>
            <a:off x="245946" y="6439259"/>
            <a:ext cx="601095" cy="212088"/>
            <a:chOff x="10452803" y="6173595"/>
            <a:chExt cx="561162" cy="198000"/>
          </a:xfrm>
        </p:grpSpPr>
        <p:sp>
          <p:nvSpPr>
            <p:cNvPr id="52" name="Google Shape;52;p20"/>
            <p:cNvSpPr/>
            <p:nvPr/>
          </p:nvSpPr>
          <p:spPr>
            <a:xfrm>
              <a:off x="10452803" y="6178134"/>
              <a:ext cx="192146" cy="193461"/>
            </a:xfrm>
            <a:custGeom>
              <a:avLst/>
              <a:gdLst/>
              <a:ahLst/>
              <a:cxnLst/>
              <a:rect l="l" t="t" r="r" b="b"/>
              <a:pathLst>
                <a:path w="426" h="427" extrusionOk="0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3" name="Google Shape;53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7870" y="6173595"/>
              <a:ext cx="196095" cy="1960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5400000" scaled="0"/>
          </a:gradFill>
          <a:ln w="12700" cap="flat" cmpd="sng">
            <a:solidFill>
              <a:srgbClr val="059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" name="Google Shape;57;p21"/>
          <p:cNvCxnSpPr/>
          <p:nvPr/>
        </p:nvCxnSpPr>
        <p:spPr>
          <a:xfrm>
            <a:off x="10700947" y="3178098"/>
            <a:ext cx="97015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6627156" y="2372665"/>
            <a:ext cx="5033962" cy="7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6627156" y="3429000"/>
            <a:ext cx="5033962" cy="53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4"/>
          </p:nvPr>
        </p:nvSpPr>
        <p:spPr>
          <a:xfrm>
            <a:off x="6626882" y="3991156"/>
            <a:ext cx="503396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/>
          <p:nvPr/>
        </p:nvSpPr>
        <p:spPr>
          <a:xfrm flipH="1">
            <a:off x="10879363" y="6284439"/>
            <a:ext cx="1099359" cy="36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fld id="{00000000-1234-1234-1234-123412341234}" type="slidenum">
              <a:rPr lang="it-IT" sz="18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2" y="0"/>
            <a:ext cx="6095998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1328062" y="6020704"/>
            <a:ext cx="876639" cy="837296"/>
          </a:xfrm>
          <a:custGeom>
            <a:avLst/>
            <a:gdLst/>
            <a:ahLst/>
            <a:cxnLst/>
            <a:rect l="l" t="t" r="r" b="b"/>
            <a:pathLst>
              <a:path w="876639" h="837296" extrusionOk="0">
                <a:moveTo>
                  <a:pt x="539750" y="0"/>
                </a:moveTo>
                <a:cubicBezTo>
                  <a:pt x="651536" y="0"/>
                  <a:pt x="755385" y="33983"/>
                  <a:pt x="841530" y="92181"/>
                </a:cubicBezTo>
                <a:lnTo>
                  <a:pt x="876639" y="121149"/>
                </a:lnTo>
                <a:lnTo>
                  <a:pt x="876639" y="837296"/>
                </a:lnTo>
                <a:lnTo>
                  <a:pt x="89883" y="837296"/>
                </a:lnTo>
                <a:lnTo>
                  <a:pt x="42416" y="749845"/>
                </a:lnTo>
                <a:cubicBezTo>
                  <a:pt x="15103" y="685271"/>
                  <a:pt x="0" y="614274"/>
                  <a:pt x="0" y="539750"/>
                </a:cubicBezTo>
                <a:cubicBezTo>
                  <a:pt x="0" y="241654"/>
                  <a:pt x="241654" y="0"/>
                  <a:pt x="53975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2700000" scaled="0"/>
          </a:gradFill>
          <a:ln w="12700" cap="flat" cmpd="sng">
            <a:solidFill>
              <a:srgbClr val="059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1032268" y="6439261"/>
            <a:ext cx="1664777" cy="242387"/>
          </a:xfrm>
          <a:prstGeom prst="roundRect">
            <a:avLst>
              <a:gd name="adj" fmla="val 3105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1CB7E5"/>
                </a:solidFill>
                <a:latin typeface="Arial"/>
                <a:ea typeface="Arial"/>
                <a:cs typeface="Arial"/>
                <a:sym typeface="Arial"/>
              </a:rPr>
              <a:t>vikey.it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2"/>
          <p:cNvGrpSpPr/>
          <p:nvPr/>
        </p:nvGrpSpPr>
        <p:grpSpPr>
          <a:xfrm>
            <a:off x="245946" y="6439259"/>
            <a:ext cx="601095" cy="212088"/>
            <a:chOff x="10452803" y="6173595"/>
            <a:chExt cx="561162" cy="198000"/>
          </a:xfrm>
        </p:grpSpPr>
        <p:sp>
          <p:nvSpPr>
            <p:cNvPr id="13" name="Google Shape;13;p12"/>
            <p:cNvSpPr/>
            <p:nvPr/>
          </p:nvSpPr>
          <p:spPr>
            <a:xfrm>
              <a:off x="10452803" y="6178134"/>
              <a:ext cx="192146" cy="193461"/>
            </a:xfrm>
            <a:custGeom>
              <a:avLst/>
              <a:gdLst/>
              <a:ahLst/>
              <a:cxnLst/>
              <a:rect l="l" t="t" r="r" b="b"/>
              <a:pathLst>
                <a:path w="426" h="427" extrusionOk="0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rgbClr val="008AB5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4" name="Google Shape;14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817870" y="6173595"/>
              <a:ext cx="196095" cy="196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2"/>
          <p:cNvSpPr txBox="1"/>
          <p:nvPr/>
        </p:nvSpPr>
        <p:spPr>
          <a:xfrm flipH="1">
            <a:off x="10879363" y="6284439"/>
            <a:ext cx="1099359" cy="36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fld id="{00000000-1234-1234-1234-123412341234}" type="slidenum">
              <a:rPr lang="it-IT" sz="18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7">
          <p15:clr>
            <a:srgbClr val="F26B43"/>
          </p15:clr>
        </p15:guide>
        <p15:guide id="2" orient="horz" pos="572">
          <p15:clr>
            <a:srgbClr val="F26B43"/>
          </p15:clr>
        </p15:guide>
        <p15:guide id="3" orient="horz" pos="799">
          <p15:clr>
            <a:srgbClr val="F26B43"/>
          </p15:clr>
        </p15:guide>
        <p15:guide id="4" orient="horz" pos="352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3975">
          <p15:clr>
            <a:srgbClr val="F26B43"/>
          </p15:clr>
        </p15:guide>
        <p15:guide id="7" pos="371">
          <p15:clr>
            <a:srgbClr val="F26B43"/>
          </p15:clr>
        </p15:guide>
        <p15:guide id="8" pos="664">
          <p15:clr>
            <a:srgbClr val="F26B43"/>
          </p15:clr>
        </p15:guide>
        <p15:guide id="9" pos="7016">
          <p15:clr>
            <a:srgbClr val="F26B43"/>
          </p15:clr>
        </p15:guide>
        <p15:guide id="10" pos="73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ikey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cc99525d47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900" y="1944575"/>
            <a:ext cx="5322200" cy="264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c99525d47_0_424"/>
          <p:cNvSpPr/>
          <p:nvPr/>
        </p:nvSpPr>
        <p:spPr>
          <a:xfrm>
            <a:off x="393750" y="3737325"/>
            <a:ext cx="11063959" cy="14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Controlla altri dispositivi a portata di BT o </a:t>
            </a:r>
            <a:r>
              <a:rPr lang="it-IT" sz="1400" b="0" i="0" u="none" strike="noStrike" cap="none" dirty="0" err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Zigbee</a:t>
            </a:r>
            <a:r>
              <a:rPr lang="it-IT" sz="14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Controlla altri dispositivi con integrazione cloud-to-cloud.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È in grado di eseguire delle azioni in base ai dati raccolti.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Ad esempio la riduzione dei consumi se nessuno è presente in struttura.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cc99525d47_0_424"/>
          <p:cNvSpPr/>
          <p:nvPr/>
        </p:nvSpPr>
        <p:spPr>
          <a:xfrm>
            <a:off x="393725" y="2170822"/>
            <a:ext cx="114045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Un hub centrale che</a:t>
            </a:r>
            <a:r>
              <a:rPr lang="it-IT" sz="18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it-IT" sz="18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oltre a controllare l’apertura dell’</a:t>
            </a:r>
            <a:r>
              <a:rPr lang="it-IT" sz="18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ingresso principale</a:t>
            </a:r>
            <a:r>
              <a:rPr lang="it-IT" sz="18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18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è in grado di monitorare </a:t>
            </a:r>
            <a:r>
              <a:rPr lang="it-IT" sz="1800" b="1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senza l’utilizzo di altri dispositivi esterni</a:t>
            </a:r>
            <a:r>
              <a:rPr lang="it-IT" sz="1800" b="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18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 </a:t>
            </a:r>
            <a:r>
              <a:rPr lang="it-IT" sz="1800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rPr>
              <a:t>livelli di rumore</a:t>
            </a:r>
            <a:r>
              <a:rPr lang="it-IT" sz="18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cc99525d47_0_424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DOMOTICA – CONTROLLO CONSUMI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E COMFORT</a:t>
            </a:r>
            <a:endParaRPr b="1" dirty="0"/>
          </a:p>
        </p:txBody>
      </p:sp>
      <p:pic>
        <p:nvPicPr>
          <p:cNvPr id="186" name="Google Shape;186;gcc99525d47_0_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374" y="3737337"/>
            <a:ext cx="1459721" cy="146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7d5bdef08_0_441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SENSORI DOMOTICA</a:t>
            </a:r>
            <a:endParaRPr b="1" dirty="0"/>
          </a:p>
        </p:txBody>
      </p:sp>
      <p:pic>
        <p:nvPicPr>
          <p:cNvPr id="192" name="Google Shape;192;gd7d5bdef08_0_4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8546" y="2380738"/>
            <a:ext cx="1525500" cy="1526700"/>
          </a:xfrm>
          <a:prstGeom prst="ellipse">
            <a:avLst/>
          </a:prstGeom>
          <a:noFill/>
          <a:ln w="25400" cap="rnd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gd7d5bdef08_0_4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38400" y="2353888"/>
            <a:ext cx="1525500" cy="1526700"/>
          </a:xfrm>
          <a:prstGeom prst="ellipse">
            <a:avLst/>
          </a:prstGeom>
          <a:noFill/>
          <a:ln w="25400" cap="rnd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gd7d5bdef08_0_441"/>
          <p:cNvSpPr/>
          <p:nvPr/>
        </p:nvSpPr>
        <p:spPr>
          <a:xfrm>
            <a:off x="807338" y="4149325"/>
            <a:ext cx="1921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Sensore movimento</a:t>
            </a:r>
            <a:endParaRPr sz="1401" b="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Rileva la presenza degli ospiti in struttura.</a:t>
            </a: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gd7d5bdef08_0_441"/>
          <p:cNvSpPr/>
          <p:nvPr/>
        </p:nvSpPr>
        <p:spPr>
          <a:xfrm>
            <a:off x="3417250" y="4041625"/>
            <a:ext cx="21678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Sensore apertura porte e finestre</a:t>
            </a:r>
            <a:endParaRPr sz="1401" b="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Rileva in tempo reale se ci sono porte o finestre aperte.</a:t>
            </a: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gd7d5bdef08_0_441"/>
          <p:cNvSpPr/>
          <p:nvPr/>
        </p:nvSpPr>
        <p:spPr>
          <a:xfrm>
            <a:off x="5880400" y="4095475"/>
            <a:ext cx="24231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Sensore temperatura e umidità</a:t>
            </a:r>
            <a:endParaRPr sz="1401" b="1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Monitora temperatura, umidità e pressione atmosferica in tempo reale.</a:t>
            </a: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7" name="Google Shape;197;gd7d5bdef08_0_441"/>
          <p:cNvPicPr preferRelativeResize="0"/>
          <p:nvPr/>
        </p:nvPicPr>
        <p:blipFill rotWithShape="1">
          <a:blip r:embed="rId5">
            <a:alphaModFix/>
          </a:blip>
          <a:srcRect t="39" b="39"/>
          <a:stretch/>
        </p:blipFill>
        <p:spPr>
          <a:xfrm>
            <a:off x="6329200" y="2380738"/>
            <a:ext cx="1525500" cy="1526700"/>
          </a:xfrm>
          <a:prstGeom prst="ellipse">
            <a:avLst/>
          </a:prstGeom>
          <a:noFill/>
          <a:ln w="25400" cap="rnd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8" name="Google Shape;198;gd7d5bdef08_0_4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4851" y="2314300"/>
            <a:ext cx="1659600" cy="1659600"/>
          </a:xfrm>
          <a:prstGeom prst="ellipse">
            <a:avLst/>
          </a:prstGeom>
          <a:noFill/>
          <a:ln w="28575" cap="flat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gd7d5bdef08_0_441"/>
          <p:cNvSpPr txBox="1"/>
          <p:nvPr/>
        </p:nvSpPr>
        <p:spPr>
          <a:xfrm>
            <a:off x="8384651" y="4095475"/>
            <a:ext cx="3000000" cy="18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Telecomando IR smart</a:t>
            </a:r>
            <a:endParaRPr sz="1401" b="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E’ possibile controllare a distanza vari elettrodomestici, come condizionatore d’aria, TV, STB, illuminazione, audio, ecc.</a:t>
            </a:r>
            <a:endParaRPr sz="1401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7d5bdef08_0_454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SENSORI DOMOTICA</a:t>
            </a:r>
            <a:endParaRPr b="1" dirty="0"/>
          </a:p>
        </p:txBody>
      </p:sp>
      <p:pic>
        <p:nvPicPr>
          <p:cNvPr id="205" name="Google Shape;205;gd7d5bdef08_0_45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3527" y="2535488"/>
            <a:ext cx="1525500" cy="1526700"/>
          </a:xfrm>
          <a:prstGeom prst="ellipse">
            <a:avLst/>
          </a:prstGeom>
          <a:noFill/>
          <a:ln w="25400" cap="rnd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gd7d5bdef08_0_4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927" y="2535501"/>
            <a:ext cx="1526700" cy="1526700"/>
          </a:xfrm>
          <a:prstGeom prst="ellipse">
            <a:avLst/>
          </a:prstGeom>
          <a:noFill/>
          <a:ln w="25400" cap="rnd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gd7d5bdef08_0_454"/>
          <p:cNvSpPr/>
          <p:nvPr/>
        </p:nvSpPr>
        <p:spPr>
          <a:xfrm>
            <a:off x="928575" y="4297575"/>
            <a:ext cx="17754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Sensore antiallagamento</a:t>
            </a:r>
            <a:endParaRPr sz="1401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Rileva perdite d’acqua.</a:t>
            </a:r>
            <a:endParaRPr sz="1401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gd7d5bdef08_0_454"/>
          <p:cNvSpPr/>
          <p:nvPr/>
        </p:nvSpPr>
        <p:spPr>
          <a:xfrm>
            <a:off x="3471300" y="4297575"/>
            <a:ext cx="2386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Smart plug e relay</a:t>
            </a:r>
            <a:endParaRPr sz="1401" b="1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Permettono di controllare, accendere e spegnere direttamente dall’app tutti dispositivi connessi alla rete.</a:t>
            </a:r>
            <a:endParaRPr b="0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9" name="Google Shape;209;gd7d5bdef08_0_4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573" y="2536100"/>
            <a:ext cx="1525500" cy="1525500"/>
          </a:xfrm>
          <a:prstGeom prst="ellipse">
            <a:avLst/>
          </a:prstGeom>
          <a:noFill/>
          <a:ln w="28575" cap="flat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gd7d5bdef08_0_454"/>
          <p:cNvSpPr/>
          <p:nvPr/>
        </p:nvSpPr>
        <p:spPr>
          <a:xfrm>
            <a:off x="6192623" y="4215825"/>
            <a:ext cx="2057400" cy="12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Valvola termostatica smart</a:t>
            </a:r>
            <a:endParaRPr sz="1401" b="1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Puoi gestire, programmare e monitorare il riscaldamento ovunque ti trovi e in qualsiasi momento.</a:t>
            </a:r>
            <a:endParaRPr b="0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gd7d5bdef08_0_454"/>
          <p:cNvSpPr/>
          <p:nvPr/>
        </p:nvSpPr>
        <p:spPr>
          <a:xfrm>
            <a:off x="9081023" y="4215825"/>
            <a:ext cx="2057400" cy="12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Sensore antifumo</a:t>
            </a:r>
            <a:endParaRPr sz="1401" b="1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 caso d’incendio, il rilevatore avverte immediatamente gli ospiti grazie a un allarme. Riceverai inoltre una notifica in tempo reale sul tuo smartphone.</a:t>
            </a:r>
            <a:endParaRPr sz="1601" b="0" i="0" u="none" strike="noStrike" cap="none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2" name="Google Shape;212;gd7d5bdef08_0_4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9473" y="2468600"/>
            <a:ext cx="1660500" cy="1660500"/>
          </a:xfrm>
          <a:prstGeom prst="ellipse">
            <a:avLst/>
          </a:prstGeom>
          <a:noFill/>
          <a:ln w="28575" cap="flat" cmpd="sng">
            <a:solidFill>
              <a:srgbClr val="5A6E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7d5bdef08_0_454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VIKEY IN NUMERI</a:t>
            </a:r>
            <a:endParaRPr b="1" dirty="0"/>
          </a:p>
        </p:txBody>
      </p:sp>
      <p:sp>
        <p:nvSpPr>
          <p:cNvPr id="25" name="Google Shape;207;gd7d5bdef08_0_454">
            <a:extLst>
              <a:ext uri="{FF2B5EF4-FFF2-40B4-BE49-F238E27FC236}">
                <a16:creationId xmlns:a16="http://schemas.microsoft.com/office/drawing/2014/main" id="{7B470751-7B53-CA77-8507-74995350F5A2}"/>
              </a:ext>
            </a:extLst>
          </p:cNvPr>
          <p:cNvSpPr/>
          <p:nvPr/>
        </p:nvSpPr>
        <p:spPr>
          <a:xfrm>
            <a:off x="523247" y="2274416"/>
            <a:ext cx="2386996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4000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320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ANNI DI ATTIVITA’</a:t>
            </a:r>
            <a:endParaRPr sz="320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207;gd7d5bdef08_0_454">
            <a:extLst>
              <a:ext uri="{FF2B5EF4-FFF2-40B4-BE49-F238E27FC236}">
                <a16:creationId xmlns:a16="http://schemas.microsoft.com/office/drawing/2014/main" id="{2DFC0623-886F-45D9-A9C9-10104039C37E}"/>
              </a:ext>
            </a:extLst>
          </p:cNvPr>
          <p:cNvSpPr/>
          <p:nvPr/>
        </p:nvSpPr>
        <p:spPr>
          <a:xfrm>
            <a:off x="8771779" y="2274416"/>
            <a:ext cx="30173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50.000</a:t>
            </a:r>
            <a:endParaRPr sz="4000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320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CHECK-IN AL MESE</a:t>
            </a:r>
            <a:endParaRPr sz="320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07;gd7d5bdef08_0_454">
            <a:extLst>
              <a:ext uri="{FF2B5EF4-FFF2-40B4-BE49-F238E27FC236}">
                <a16:creationId xmlns:a16="http://schemas.microsoft.com/office/drawing/2014/main" id="{C8B28910-2EF2-3077-D66C-74C5FBB87EAA}"/>
              </a:ext>
            </a:extLst>
          </p:cNvPr>
          <p:cNvSpPr/>
          <p:nvPr/>
        </p:nvSpPr>
        <p:spPr>
          <a:xfrm>
            <a:off x="5208279" y="2274416"/>
            <a:ext cx="17754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4000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PAESI</a:t>
            </a:r>
            <a:endParaRPr sz="400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" name="Google Shape;207;gd7d5bdef08_0_454">
            <a:extLst>
              <a:ext uri="{FF2B5EF4-FFF2-40B4-BE49-F238E27FC236}">
                <a16:creationId xmlns:a16="http://schemas.microsoft.com/office/drawing/2014/main" id="{8110FCB1-E7AD-31BC-3A8A-3A0A490BD554}"/>
              </a:ext>
            </a:extLst>
          </p:cNvPr>
          <p:cNvSpPr/>
          <p:nvPr/>
        </p:nvSpPr>
        <p:spPr>
          <a:xfrm>
            <a:off x="2910243" y="4591314"/>
            <a:ext cx="217114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10.000</a:t>
            </a:r>
            <a:endParaRPr sz="4000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3200" i="0" u="none" strike="noStrike" cap="none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ID ATTIVI</a:t>
            </a:r>
            <a:endParaRPr sz="320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207;gd7d5bdef08_0_454">
            <a:extLst>
              <a:ext uri="{FF2B5EF4-FFF2-40B4-BE49-F238E27FC236}">
                <a16:creationId xmlns:a16="http://schemas.microsoft.com/office/drawing/2014/main" id="{C9F9BAAC-776C-1B1E-D4CD-B35C3AB2E4E7}"/>
              </a:ext>
            </a:extLst>
          </p:cNvPr>
          <p:cNvSpPr/>
          <p:nvPr/>
        </p:nvSpPr>
        <p:spPr>
          <a:xfrm>
            <a:off x="6710595" y="4591314"/>
            <a:ext cx="3127468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4000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2.500.000</a:t>
            </a:r>
            <a:endParaRPr sz="4000" b="1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32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OSPITI ANNO</a:t>
            </a:r>
            <a:endParaRPr sz="320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29168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/>
        </p:nvSpPr>
        <p:spPr>
          <a:xfrm>
            <a:off x="4306229" y="3980985"/>
            <a:ext cx="357954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vikey.it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sng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info@vikey.it</a:t>
            </a:r>
            <a:endParaRPr sz="1800" b="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Via Marsala 29H, Roma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887" y="2629275"/>
            <a:ext cx="2850225" cy="11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d5bdef08_0_0"/>
          <p:cNvSpPr/>
          <p:nvPr/>
        </p:nvSpPr>
        <p:spPr>
          <a:xfrm rot="5400000">
            <a:off x="3486127" y="-2991300"/>
            <a:ext cx="5181880" cy="5169180"/>
          </a:xfrm>
          <a:custGeom>
            <a:avLst/>
            <a:gdLst/>
            <a:ahLst/>
            <a:cxnLst/>
            <a:rect l="l" t="t" r="r" b="b"/>
            <a:pathLst>
              <a:path w="5181880" h="5169180" extrusionOk="0">
                <a:moveTo>
                  <a:pt x="12700" y="0"/>
                </a:moveTo>
                <a:lnTo>
                  <a:pt x="2597290" y="0"/>
                </a:lnTo>
                <a:cubicBezTo>
                  <a:pt x="4024720" y="0"/>
                  <a:pt x="5181880" y="1157160"/>
                  <a:pt x="5181880" y="2584590"/>
                </a:cubicBezTo>
                <a:cubicBezTo>
                  <a:pt x="5181880" y="4012020"/>
                  <a:pt x="4024720" y="5169180"/>
                  <a:pt x="2597290" y="5169180"/>
                </a:cubicBezTo>
                <a:lnTo>
                  <a:pt x="0" y="5169179"/>
                </a:lnTo>
                <a:cubicBezTo>
                  <a:pt x="4233" y="3446119"/>
                  <a:pt x="8467" y="1723060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d7d5bdef08_0_0"/>
          <p:cNvSpPr/>
          <p:nvPr/>
        </p:nvSpPr>
        <p:spPr>
          <a:xfrm>
            <a:off x="3863428" y="315967"/>
            <a:ext cx="439920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COSTI DI GESTIONE</a:t>
            </a:r>
            <a:endParaRPr sz="20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5" name="Google Shape;105;gd7d5bdef08_0_0"/>
          <p:cNvGrpSpPr/>
          <p:nvPr/>
        </p:nvGrpSpPr>
        <p:grpSpPr>
          <a:xfrm>
            <a:off x="1445891" y="2438048"/>
            <a:ext cx="3262500" cy="990952"/>
            <a:chOff x="189969" y="3088274"/>
            <a:chExt cx="3262500" cy="990952"/>
          </a:xfrm>
        </p:grpSpPr>
        <p:sp>
          <p:nvSpPr>
            <p:cNvPr id="106" name="Google Shape;106;gd7d5bdef08_0_0"/>
            <p:cNvSpPr/>
            <p:nvPr/>
          </p:nvSpPr>
          <p:spPr>
            <a:xfrm>
              <a:off x="189969" y="3088274"/>
              <a:ext cx="32625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rPr lang="it-IT" sz="2800" b="1" dirty="0">
                  <a:solidFill>
                    <a:srgbClr val="1CB7E5"/>
                  </a:solidFill>
                  <a:latin typeface="Comfortaa"/>
                  <a:ea typeface="Comfortaa"/>
                  <a:cs typeface="Comfortaa"/>
                  <a:sym typeface="Comfortaa"/>
                </a:rPr>
                <a:t>INVESTIMENTI</a:t>
              </a:r>
              <a:endParaRPr sz="2800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07" name="Google Shape;107;gd7d5bdef08_0_0"/>
            <p:cNvCxnSpPr/>
            <p:nvPr/>
          </p:nvCxnSpPr>
          <p:spPr>
            <a:xfrm>
              <a:off x="1521035" y="4079226"/>
              <a:ext cx="620400" cy="0"/>
            </a:xfrm>
            <a:prstGeom prst="straightConnector1">
              <a:avLst/>
            </a:prstGeom>
            <a:noFill/>
            <a:ln w="38100" cap="flat" cmpd="sng">
              <a:solidFill>
                <a:srgbClr val="008A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7" name="Google Shape;117;gd7d5bdef08_0_0"/>
          <p:cNvSpPr txBox="1"/>
          <p:nvPr/>
        </p:nvSpPr>
        <p:spPr>
          <a:xfrm>
            <a:off x="1330091" y="3753953"/>
            <a:ext cx="351413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0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OTA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0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Revenue Management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0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Channel Manager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0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PMS</a:t>
            </a:r>
          </a:p>
        </p:txBody>
      </p:sp>
      <p:grpSp>
        <p:nvGrpSpPr>
          <p:cNvPr id="5" name="Google Shape;108;gd7d5bdef08_0_0">
            <a:extLst>
              <a:ext uri="{FF2B5EF4-FFF2-40B4-BE49-F238E27FC236}">
                <a16:creationId xmlns:a16="http://schemas.microsoft.com/office/drawing/2014/main" id="{B6BEE56D-1DDD-4EFE-AE48-5A7D0E8C1C04}"/>
              </a:ext>
            </a:extLst>
          </p:cNvPr>
          <p:cNvGrpSpPr/>
          <p:nvPr/>
        </p:nvGrpSpPr>
        <p:grpSpPr>
          <a:xfrm>
            <a:off x="6900469" y="3429000"/>
            <a:ext cx="4428780" cy="2599922"/>
            <a:chOff x="3573674" y="5215370"/>
            <a:chExt cx="3904072" cy="2599922"/>
          </a:xfrm>
        </p:grpSpPr>
        <p:sp>
          <p:nvSpPr>
            <p:cNvPr id="6" name="Google Shape;109;gd7d5bdef08_0_0">
              <a:extLst>
                <a:ext uri="{FF2B5EF4-FFF2-40B4-BE49-F238E27FC236}">
                  <a16:creationId xmlns:a16="http://schemas.microsoft.com/office/drawing/2014/main" id="{694CCDCA-71FD-DD55-A277-2FB1A763442A}"/>
                </a:ext>
              </a:extLst>
            </p:cNvPr>
            <p:cNvSpPr/>
            <p:nvPr/>
          </p:nvSpPr>
          <p:spPr>
            <a:xfrm>
              <a:off x="3573674" y="5602792"/>
              <a:ext cx="3904072" cy="22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2000" b="1" dirty="0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Costi di accoglienza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2000" b="1" dirty="0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Utenze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2000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Pulizie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2000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Manutenzione </a:t>
              </a:r>
              <a:r>
                <a:rPr lang="it-IT" sz="2000" dirty="0" err="1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stra</a:t>
              </a:r>
              <a:r>
                <a:rPr lang="it-IT" sz="2000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/ordinaria</a:t>
              </a:r>
              <a:endParaRPr sz="20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7" name="Google Shape;110;gd7d5bdef08_0_0">
              <a:extLst>
                <a:ext uri="{FF2B5EF4-FFF2-40B4-BE49-F238E27FC236}">
                  <a16:creationId xmlns:a16="http://schemas.microsoft.com/office/drawing/2014/main" id="{94E577C4-3297-DC06-8303-3DF5353CC272}"/>
                </a:ext>
              </a:extLst>
            </p:cNvPr>
            <p:cNvCxnSpPr/>
            <p:nvPr/>
          </p:nvCxnSpPr>
          <p:spPr>
            <a:xfrm>
              <a:off x="5277226" y="5215370"/>
              <a:ext cx="620400" cy="0"/>
            </a:xfrm>
            <a:prstGeom prst="straightConnector1">
              <a:avLst/>
            </a:prstGeom>
            <a:noFill/>
            <a:ln w="38100" cap="flat" cmpd="sng">
              <a:solidFill>
                <a:srgbClr val="008A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" name="Google Shape;106;gd7d5bdef08_0_0">
            <a:extLst>
              <a:ext uri="{FF2B5EF4-FFF2-40B4-BE49-F238E27FC236}">
                <a16:creationId xmlns:a16="http://schemas.microsoft.com/office/drawing/2014/main" id="{E2F44F6B-84BB-0811-1D2C-52B093F9B13F}"/>
              </a:ext>
            </a:extLst>
          </p:cNvPr>
          <p:cNvSpPr/>
          <p:nvPr/>
        </p:nvSpPr>
        <p:spPr>
          <a:xfrm>
            <a:off x="7483609" y="2408480"/>
            <a:ext cx="32625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800" b="1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rPr>
              <a:t>COSTI RICORRENTI</a:t>
            </a:r>
            <a:endParaRPr sz="2800" b="1" i="0" u="none" strike="noStrike" cap="none" dirty="0">
              <a:solidFill>
                <a:srgbClr val="1CB7E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65719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d5bdef08_0_0"/>
          <p:cNvSpPr/>
          <p:nvPr/>
        </p:nvSpPr>
        <p:spPr>
          <a:xfrm rot="5400000">
            <a:off x="3486127" y="-2991300"/>
            <a:ext cx="5181880" cy="5169180"/>
          </a:xfrm>
          <a:custGeom>
            <a:avLst/>
            <a:gdLst/>
            <a:ahLst/>
            <a:cxnLst/>
            <a:rect l="l" t="t" r="r" b="b"/>
            <a:pathLst>
              <a:path w="5181880" h="5169180" extrusionOk="0">
                <a:moveTo>
                  <a:pt x="12700" y="0"/>
                </a:moveTo>
                <a:lnTo>
                  <a:pt x="2597290" y="0"/>
                </a:lnTo>
                <a:cubicBezTo>
                  <a:pt x="4024720" y="0"/>
                  <a:pt x="5181880" y="1157160"/>
                  <a:pt x="5181880" y="2584590"/>
                </a:cubicBezTo>
                <a:cubicBezTo>
                  <a:pt x="5181880" y="4012020"/>
                  <a:pt x="4024720" y="5169180"/>
                  <a:pt x="2597290" y="5169180"/>
                </a:cubicBezTo>
                <a:lnTo>
                  <a:pt x="0" y="5169179"/>
                </a:lnTo>
                <a:cubicBezTo>
                  <a:pt x="4233" y="3446119"/>
                  <a:pt x="8467" y="1723060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d7d5bdef08_0_0"/>
          <p:cNvSpPr/>
          <p:nvPr/>
        </p:nvSpPr>
        <p:spPr>
          <a:xfrm>
            <a:off x="3877465" y="761578"/>
            <a:ext cx="439920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QUANTO COSTA UN CHECK-IN?</a:t>
            </a:r>
            <a:br>
              <a:rPr lang="it-IT" sz="3200" b="0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20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Google Shape;92;gcc99525d47_0_0">
            <a:extLst>
              <a:ext uri="{FF2B5EF4-FFF2-40B4-BE49-F238E27FC236}">
                <a16:creationId xmlns:a16="http://schemas.microsoft.com/office/drawing/2014/main" id="{8AF56C50-0939-F5D2-1227-2F7150498B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604" y="2586708"/>
            <a:ext cx="2827745" cy="261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7;gd7d5bdef08_0_0">
            <a:extLst>
              <a:ext uri="{FF2B5EF4-FFF2-40B4-BE49-F238E27FC236}">
                <a16:creationId xmlns:a16="http://schemas.microsoft.com/office/drawing/2014/main" id="{EB3D4D00-B378-8E7D-3F9D-EFAA421BC156}"/>
              </a:ext>
            </a:extLst>
          </p:cNvPr>
          <p:cNvSpPr txBox="1"/>
          <p:nvPr/>
        </p:nvSpPr>
        <p:spPr>
          <a:xfrm>
            <a:off x="5991903" y="2434835"/>
            <a:ext cx="5339508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24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Il costo del personale qualificato nell’accoglienza fisica e la gestione dei costi imprevisti come ritardi degli ospiti, impossibilità nel gestire last minute.</a:t>
            </a:r>
          </a:p>
        </p:txBody>
      </p:sp>
    </p:spTree>
    <p:extLst>
      <p:ext uri="{BB962C8B-B14F-4D97-AF65-F5344CB8AC3E}">
        <p14:creationId xmlns:p14="http://schemas.microsoft.com/office/powerpoint/2010/main" val="428567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d5bdef08_0_0"/>
          <p:cNvSpPr/>
          <p:nvPr/>
        </p:nvSpPr>
        <p:spPr>
          <a:xfrm rot="5400000">
            <a:off x="3486127" y="-2991300"/>
            <a:ext cx="5181880" cy="5169180"/>
          </a:xfrm>
          <a:custGeom>
            <a:avLst/>
            <a:gdLst/>
            <a:ahLst/>
            <a:cxnLst/>
            <a:rect l="l" t="t" r="r" b="b"/>
            <a:pathLst>
              <a:path w="5181880" h="5169180" extrusionOk="0">
                <a:moveTo>
                  <a:pt x="12700" y="0"/>
                </a:moveTo>
                <a:lnTo>
                  <a:pt x="2597290" y="0"/>
                </a:lnTo>
                <a:cubicBezTo>
                  <a:pt x="4024720" y="0"/>
                  <a:pt x="5181880" y="1157160"/>
                  <a:pt x="5181880" y="2584590"/>
                </a:cubicBezTo>
                <a:cubicBezTo>
                  <a:pt x="5181880" y="4012020"/>
                  <a:pt x="4024720" y="5169180"/>
                  <a:pt x="2597290" y="5169180"/>
                </a:cubicBezTo>
                <a:lnTo>
                  <a:pt x="0" y="5169179"/>
                </a:lnTo>
                <a:cubicBezTo>
                  <a:pt x="4233" y="3446119"/>
                  <a:pt x="8467" y="1723060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d7d5bdef08_0_0"/>
          <p:cNvSpPr/>
          <p:nvPr/>
        </p:nvSpPr>
        <p:spPr>
          <a:xfrm>
            <a:off x="3877465" y="761578"/>
            <a:ext cx="439920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QUANTO INCIDONO LE BOLLETTE?</a:t>
            </a:r>
            <a:br>
              <a:rPr lang="it-IT" sz="3200" b="0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20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Google Shape;115;gd7d5bdef08_0_0">
            <a:extLst>
              <a:ext uri="{FF2B5EF4-FFF2-40B4-BE49-F238E27FC236}">
                <a16:creationId xmlns:a16="http://schemas.microsoft.com/office/drawing/2014/main" id="{02F23E2F-0404-C2E3-6469-298925570A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1143" y="2655650"/>
            <a:ext cx="2581027" cy="24868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7;gd7d5bdef08_0_0">
            <a:extLst>
              <a:ext uri="{FF2B5EF4-FFF2-40B4-BE49-F238E27FC236}">
                <a16:creationId xmlns:a16="http://schemas.microsoft.com/office/drawing/2014/main" id="{A5EF61F8-D039-64C2-3274-87C96D924795}"/>
              </a:ext>
            </a:extLst>
          </p:cNvPr>
          <p:cNvSpPr txBox="1"/>
          <p:nvPr/>
        </p:nvSpPr>
        <p:spPr>
          <a:xfrm>
            <a:off x="583894" y="2434835"/>
            <a:ext cx="5493172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2400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Gli ospiti non vogliono rinunciare al comfort, ma al tempo stesso il rincaro dei prezzi dell’energia e le tematiche di risparmio ambientale impongono un intervento sui consumi</a:t>
            </a:r>
          </a:p>
        </p:txBody>
      </p:sp>
    </p:spTree>
    <p:extLst>
      <p:ext uri="{BB962C8B-B14F-4D97-AF65-F5344CB8AC3E}">
        <p14:creationId xmlns:p14="http://schemas.microsoft.com/office/powerpoint/2010/main" val="218832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d5bdef08_0_0"/>
          <p:cNvSpPr/>
          <p:nvPr/>
        </p:nvSpPr>
        <p:spPr>
          <a:xfrm rot="5400000">
            <a:off x="3486127" y="-2991300"/>
            <a:ext cx="5181880" cy="5169180"/>
          </a:xfrm>
          <a:custGeom>
            <a:avLst/>
            <a:gdLst/>
            <a:ahLst/>
            <a:cxnLst/>
            <a:rect l="l" t="t" r="r" b="b"/>
            <a:pathLst>
              <a:path w="5181880" h="5169180" extrusionOk="0">
                <a:moveTo>
                  <a:pt x="12700" y="0"/>
                </a:moveTo>
                <a:lnTo>
                  <a:pt x="2597290" y="0"/>
                </a:lnTo>
                <a:cubicBezTo>
                  <a:pt x="4024720" y="0"/>
                  <a:pt x="5181880" y="1157160"/>
                  <a:pt x="5181880" y="2584590"/>
                </a:cubicBezTo>
                <a:cubicBezTo>
                  <a:pt x="5181880" y="4012020"/>
                  <a:pt x="4024720" y="5169180"/>
                  <a:pt x="2597290" y="5169180"/>
                </a:cubicBezTo>
                <a:lnTo>
                  <a:pt x="0" y="5169179"/>
                </a:lnTo>
                <a:cubicBezTo>
                  <a:pt x="4233" y="3446119"/>
                  <a:pt x="8467" y="1723060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d7d5bdef08_0_0"/>
          <p:cNvSpPr/>
          <p:nvPr/>
        </p:nvSpPr>
        <p:spPr>
          <a:xfrm>
            <a:off x="-11017" y="371363"/>
            <a:ext cx="12192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SOLUZIONE: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OTTIMIZZARE</a:t>
            </a:r>
            <a:br>
              <a:rPr lang="it-IT" sz="3500" b="0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24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</p:txBody>
      </p:sp>
      <p:grpSp>
        <p:nvGrpSpPr>
          <p:cNvPr id="105" name="Google Shape;105;gd7d5bdef08_0_0"/>
          <p:cNvGrpSpPr/>
          <p:nvPr/>
        </p:nvGrpSpPr>
        <p:grpSpPr>
          <a:xfrm>
            <a:off x="1321947" y="3943309"/>
            <a:ext cx="3262500" cy="778502"/>
            <a:chOff x="262075" y="4079226"/>
            <a:chExt cx="3262500" cy="778502"/>
          </a:xfrm>
        </p:grpSpPr>
        <p:sp>
          <p:nvSpPr>
            <p:cNvPr id="106" name="Google Shape;106;gd7d5bdef08_0_0"/>
            <p:cNvSpPr/>
            <p:nvPr/>
          </p:nvSpPr>
          <p:spPr>
            <a:xfrm>
              <a:off x="262075" y="4227428"/>
              <a:ext cx="32625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rPr lang="it-IT" sz="1401" b="1" i="0" u="none" strike="noStrike" cap="none" dirty="0">
                  <a:solidFill>
                    <a:srgbClr val="1CB7E5"/>
                  </a:solidFill>
                  <a:latin typeface="Comfortaa"/>
                  <a:ea typeface="Comfortaa"/>
                  <a:cs typeface="Comfortaa"/>
                  <a:sym typeface="Comfortaa"/>
                </a:rPr>
                <a:t>CHECK-IN ONLINE E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rPr lang="it-IT" sz="1401" b="1" i="0" u="none" strike="noStrike" cap="none" dirty="0">
                  <a:solidFill>
                    <a:srgbClr val="1CB7E5"/>
                  </a:solidFill>
                  <a:latin typeface="Comfortaa"/>
                  <a:ea typeface="Comfortaa"/>
                  <a:cs typeface="Comfortaa"/>
                  <a:sym typeface="Comfortaa"/>
                </a:rPr>
                <a:t>SELF CHECK-IN</a:t>
              </a:r>
              <a:endParaRPr sz="1401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07" name="Google Shape;107;gd7d5bdef08_0_0"/>
            <p:cNvCxnSpPr/>
            <p:nvPr/>
          </p:nvCxnSpPr>
          <p:spPr>
            <a:xfrm>
              <a:off x="1521035" y="4079226"/>
              <a:ext cx="620400" cy="0"/>
            </a:xfrm>
            <a:prstGeom prst="straightConnector1">
              <a:avLst/>
            </a:prstGeom>
            <a:noFill/>
            <a:ln w="38100" cap="flat" cmpd="sng">
              <a:solidFill>
                <a:srgbClr val="008A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8" name="Google Shape;108;gd7d5bdef08_0_0"/>
          <p:cNvGrpSpPr/>
          <p:nvPr/>
        </p:nvGrpSpPr>
        <p:grpSpPr>
          <a:xfrm>
            <a:off x="6832959" y="3943309"/>
            <a:ext cx="4145188" cy="2360702"/>
            <a:chOff x="3760371" y="5215370"/>
            <a:chExt cx="3654079" cy="2360702"/>
          </a:xfrm>
        </p:grpSpPr>
        <p:sp>
          <p:nvSpPr>
            <p:cNvPr id="109" name="Google Shape;109;gd7d5bdef08_0_0"/>
            <p:cNvSpPr/>
            <p:nvPr/>
          </p:nvSpPr>
          <p:spPr>
            <a:xfrm>
              <a:off x="3760371" y="5363572"/>
              <a:ext cx="3654079" cy="22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1401" b="1" dirty="0">
                  <a:solidFill>
                    <a:srgbClr val="1CB7E5"/>
                  </a:solidFill>
                  <a:latin typeface="Comfortaa"/>
                  <a:ea typeface="Comfortaa"/>
                  <a:cs typeface="Comfortaa"/>
                  <a:sym typeface="Comfortaa"/>
                </a:rPr>
                <a:t>DOMOTICA DI CONTROLLO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6E7F"/>
                </a:buClr>
                <a:buSzPts val="1400"/>
                <a:buFont typeface="Comfortaa"/>
                <a:buNone/>
              </a:pPr>
              <a:r>
                <a:rPr lang="it-IT" sz="1401" b="1" dirty="0">
                  <a:solidFill>
                    <a:srgbClr val="1CB7E5"/>
                  </a:solidFill>
                  <a:latin typeface="Comfortaa"/>
                  <a:ea typeface="Comfortaa"/>
                  <a:cs typeface="Comfortaa"/>
                  <a:sym typeface="Comfortaa"/>
                </a:rPr>
                <a:t>CONSUMI E COMFORT</a:t>
              </a:r>
              <a:endParaRPr sz="1401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t-IT" b="1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Risparmiare sui costi energetici</a:t>
              </a:r>
              <a:r>
                <a:rPr lang="it-IT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 grazie alla domotica. Si può impostare in maniera </a:t>
              </a:r>
              <a:r>
                <a:rPr lang="it-IT" b="1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automatizzata</a:t>
              </a:r>
              <a:r>
                <a:rPr lang="it-IT" dirty="0">
                  <a:solidFill>
                    <a:srgbClr val="5A6E7F"/>
                  </a:solidFill>
                  <a:latin typeface="Comfortaa"/>
                  <a:ea typeface="Comfortaa"/>
                  <a:cs typeface="Comfortaa"/>
                  <a:sym typeface="Comfortaa"/>
                </a:rPr>
                <a:t>, le migliori condizioni ambientali per soggiorni piacevoli, senza sprechi.</a:t>
              </a:r>
              <a:endParaRPr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10" name="Google Shape;110;gd7d5bdef08_0_0"/>
            <p:cNvCxnSpPr/>
            <p:nvPr/>
          </p:nvCxnSpPr>
          <p:spPr>
            <a:xfrm>
              <a:off x="5277226" y="5215370"/>
              <a:ext cx="620400" cy="0"/>
            </a:xfrm>
            <a:prstGeom prst="straightConnector1">
              <a:avLst/>
            </a:prstGeom>
            <a:noFill/>
            <a:ln w="38100" cap="flat" cmpd="sng">
              <a:solidFill>
                <a:srgbClr val="008A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4" name="Google Shape;114;gd7d5bdef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646" y="1731053"/>
            <a:ext cx="1968921" cy="197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d7d5bdef0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9676" y="1731053"/>
            <a:ext cx="1891755" cy="19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d7d5bdef08_0_0"/>
          <p:cNvSpPr txBox="1"/>
          <p:nvPr/>
        </p:nvSpPr>
        <p:spPr>
          <a:xfrm>
            <a:off x="1104264" y="4673771"/>
            <a:ext cx="370243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Rendere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la reception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virtuale 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e migliorare l’esperienza di soggiorno degli ospiti con il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check-in contactless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e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l’ingresso in camera o in appartamento con chiave virtuale.</a:t>
            </a:r>
            <a:r>
              <a:rPr lang="it-IT" sz="1200" b="1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68e99ac78_0_0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CHECK-IN ONLINE</a:t>
            </a:r>
            <a:endParaRPr b="1" dirty="0"/>
          </a:p>
        </p:txBody>
      </p:sp>
      <p:pic>
        <p:nvPicPr>
          <p:cNvPr id="141" name="Google Shape;141;ge68e99ac7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487" y="1984575"/>
            <a:ext cx="1483300" cy="1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e68e99ac7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8338" y="1984575"/>
            <a:ext cx="1483300" cy="1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e68e99ac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188" y="1984596"/>
            <a:ext cx="1483300" cy="1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e68e99ac78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0175" y="2040326"/>
            <a:ext cx="1483300" cy="14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68e99ac78_0_0"/>
          <p:cNvSpPr/>
          <p:nvPr/>
        </p:nvSpPr>
        <p:spPr>
          <a:xfrm>
            <a:off x="1191939" y="3656725"/>
            <a:ext cx="2216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nvio automatico delle schedine al Portale Alloggiati Web</a:t>
            </a: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raccolta dati per l</a:t>
            </a: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’ISTAT e calcolo automatico della tassa di soggiorno.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e68e99ac78_0_0"/>
          <p:cNvSpPr/>
          <p:nvPr/>
        </p:nvSpPr>
        <p:spPr>
          <a:xfrm>
            <a:off x="3387235" y="3656721"/>
            <a:ext cx="1525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Pagamenti online sicuri direttamente sul tuo conto, anche la city tax.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68e99ac78_0_0"/>
          <p:cNvSpPr/>
          <p:nvPr/>
        </p:nvSpPr>
        <p:spPr>
          <a:xfrm>
            <a:off x="5233121" y="3656721"/>
            <a:ext cx="1525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Firma online dei documenti (es. contratto, regole della casa ecc.).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e68e99ac78_0_0"/>
          <p:cNvSpPr/>
          <p:nvPr/>
        </p:nvSpPr>
        <p:spPr>
          <a:xfrm>
            <a:off x="7072888" y="3656725"/>
            <a:ext cx="1875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Integrazione con PMS, channel manager e portali di prenotazione</a:t>
            </a:r>
            <a:r>
              <a:rPr lang="it-IT" sz="1401" b="1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(es. Booking.com).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e68e99ac78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2163" y="1984612"/>
            <a:ext cx="1525500" cy="152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e68e99ac78_0_0"/>
          <p:cNvSpPr/>
          <p:nvPr/>
        </p:nvSpPr>
        <p:spPr>
          <a:xfrm>
            <a:off x="9262163" y="3656725"/>
            <a:ext cx="17379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sz="1401" b="1" i="0" u="none" strike="noStrike" cap="none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Comunicazione personalizzata con l’ospite per fornirgli le info importanti prima dell’arrivo.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c99525d47_0_173"/>
          <p:cNvSpPr/>
          <p:nvPr/>
        </p:nvSpPr>
        <p:spPr>
          <a:xfrm>
            <a:off x="436227" y="670010"/>
            <a:ext cx="1126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SELF CHECK-IN</a:t>
            </a:r>
            <a:endParaRPr sz="36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3" name="Google Shape;123;gcc99525d47_0_173"/>
          <p:cNvGrpSpPr/>
          <p:nvPr/>
        </p:nvGrpSpPr>
        <p:grpSpPr>
          <a:xfrm>
            <a:off x="637231" y="1471315"/>
            <a:ext cx="2358300" cy="4484785"/>
            <a:chOff x="389854" y="1649115"/>
            <a:chExt cx="2358300" cy="4484785"/>
          </a:xfrm>
        </p:grpSpPr>
        <p:pic>
          <p:nvPicPr>
            <p:cNvPr id="124" name="Google Shape;124;gcc99525d47_0_173"/>
            <p:cNvPicPr preferRelativeResize="0"/>
            <p:nvPr/>
          </p:nvPicPr>
          <p:blipFill rotWithShape="1">
            <a:blip r:embed="rId3">
              <a:alphaModFix/>
            </a:blip>
            <a:srcRect l="11408" t="-1156" r="11401" b="-1145"/>
            <a:stretch/>
          </p:blipFill>
          <p:spPr>
            <a:xfrm>
              <a:off x="389855" y="1649115"/>
              <a:ext cx="2340000" cy="2340000"/>
            </a:xfrm>
            <a:prstGeom prst="ellipse">
              <a:avLst/>
            </a:prstGeom>
            <a:noFill/>
            <a:ln w="63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5000" endPos="24000" fadeDir="5400012" sy="-100000" algn="bl" rotWithShape="0"/>
            </a:effectLst>
          </p:spPr>
        </p:pic>
        <p:sp>
          <p:nvSpPr>
            <p:cNvPr id="125" name="Google Shape;125;gcc99525d47_0_173"/>
            <p:cNvSpPr txBox="1"/>
            <p:nvPr/>
          </p:nvSpPr>
          <p:spPr>
            <a:xfrm>
              <a:off x="389854" y="4318000"/>
              <a:ext cx="2358300" cy="18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Grazie alle integrazioni con PMS, CM e OTA, le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 prenotazion</a:t>
              </a: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i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vengono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registrata immediatamente sulla dashboard.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gcc99525d47_0_173"/>
          <p:cNvGrpSpPr/>
          <p:nvPr/>
        </p:nvGrpSpPr>
        <p:grpSpPr>
          <a:xfrm>
            <a:off x="3490304" y="1471315"/>
            <a:ext cx="2358300" cy="4484785"/>
            <a:chOff x="3242927" y="1649115"/>
            <a:chExt cx="2358300" cy="4484785"/>
          </a:xfrm>
        </p:grpSpPr>
        <p:pic>
          <p:nvPicPr>
            <p:cNvPr id="127" name="Google Shape;127;gcc99525d47_0_173"/>
            <p:cNvPicPr preferRelativeResize="0"/>
            <p:nvPr/>
          </p:nvPicPr>
          <p:blipFill rotWithShape="1">
            <a:blip r:embed="rId4">
              <a:alphaModFix/>
            </a:blip>
            <a:srcRect l="15414" r="15400"/>
            <a:stretch/>
          </p:blipFill>
          <p:spPr>
            <a:xfrm>
              <a:off x="3242927" y="1649115"/>
              <a:ext cx="2340000" cy="2340000"/>
            </a:xfrm>
            <a:prstGeom prst="ellipse">
              <a:avLst/>
            </a:prstGeom>
            <a:noFill/>
            <a:ln w="63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5000" endPos="24000" fadeDir="5400012" sy="-100000" algn="bl" rotWithShape="0"/>
            </a:effectLst>
          </p:spPr>
        </p:pic>
        <p:sp>
          <p:nvSpPr>
            <p:cNvPr id="128" name="Google Shape;128;gcc99525d47_0_173"/>
            <p:cNvSpPr txBox="1"/>
            <p:nvPr/>
          </p:nvSpPr>
          <p:spPr>
            <a:xfrm>
              <a:off x="3242927" y="4318000"/>
              <a:ext cx="2358300" cy="18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600"/>
              </a:pP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Subito dopo la prenotazione, l’ospite riceve un link alla web app (pagina web) per completare il check-in online.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gcc99525d47_0_173"/>
          <p:cNvGrpSpPr/>
          <p:nvPr/>
        </p:nvGrpSpPr>
        <p:grpSpPr>
          <a:xfrm>
            <a:off x="6343377" y="1471315"/>
            <a:ext cx="2358300" cy="4238485"/>
            <a:chOff x="6096000" y="1649115"/>
            <a:chExt cx="2358300" cy="4238485"/>
          </a:xfrm>
        </p:grpSpPr>
        <p:pic>
          <p:nvPicPr>
            <p:cNvPr id="130" name="Google Shape;130;gcc99525d47_0_173"/>
            <p:cNvPicPr preferRelativeResize="0"/>
            <p:nvPr/>
          </p:nvPicPr>
          <p:blipFill rotWithShape="1">
            <a:blip r:embed="rId5">
              <a:alphaModFix/>
            </a:blip>
            <a:srcRect l="16666" r="16666"/>
            <a:stretch/>
          </p:blipFill>
          <p:spPr>
            <a:xfrm>
              <a:off x="6096000" y="1649115"/>
              <a:ext cx="2340000" cy="2340000"/>
            </a:xfrm>
            <a:prstGeom prst="ellipse">
              <a:avLst/>
            </a:prstGeom>
            <a:noFill/>
            <a:ln w="63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5000" endPos="24000" fadeDir="5400012" sy="-100000" algn="bl" rotWithShape="0"/>
            </a:effectLst>
          </p:spPr>
        </p:pic>
        <p:sp>
          <p:nvSpPr>
            <p:cNvPr id="131" name="Google Shape;131;gcc99525d47_0_173"/>
            <p:cNvSpPr txBox="1"/>
            <p:nvPr/>
          </p:nvSpPr>
          <p:spPr>
            <a:xfrm>
              <a:off x="6096000" y="4318000"/>
              <a:ext cx="23583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Dal giorno del check-in fino al momento del check-out, l’ospite può aprire le porte da web app o grazie a un codice univoco e temporizzato.</a:t>
              </a:r>
              <a:endParaRPr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32" name="Google Shape;132;gcc99525d47_0_173"/>
          <p:cNvGrpSpPr/>
          <p:nvPr/>
        </p:nvGrpSpPr>
        <p:grpSpPr>
          <a:xfrm>
            <a:off x="9196449" y="1471315"/>
            <a:ext cx="2505601" cy="3756935"/>
            <a:chOff x="8949072" y="1649115"/>
            <a:chExt cx="2505601" cy="3756935"/>
          </a:xfrm>
        </p:grpSpPr>
        <p:pic>
          <p:nvPicPr>
            <p:cNvPr id="133" name="Google Shape;133;gcc99525d47_0_173"/>
            <p:cNvPicPr preferRelativeResize="0"/>
            <p:nvPr/>
          </p:nvPicPr>
          <p:blipFill rotWithShape="1">
            <a:blip r:embed="rId6">
              <a:alphaModFix/>
            </a:blip>
            <a:srcRect l="16684" r="16684"/>
            <a:stretch/>
          </p:blipFill>
          <p:spPr>
            <a:xfrm>
              <a:off x="8949072" y="1649115"/>
              <a:ext cx="2340000" cy="2340000"/>
            </a:xfrm>
            <a:prstGeom prst="ellipse">
              <a:avLst/>
            </a:prstGeom>
            <a:noFill/>
            <a:ln w="635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15000" endPos="24000" fadeDir="5400012" sy="-100000" algn="bl" rotWithShape="0"/>
            </a:effectLst>
          </p:spPr>
        </p:pic>
        <p:sp>
          <p:nvSpPr>
            <p:cNvPr id="134" name="Google Shape;134;gcc99525d47_0_173"/>
            <p:cNvSpPr txBox="1"/>
            <p:nvPr/>
          </p:nvSpPr>
          <p:spPr>
            <a:xfrm>
              <a:off x="8949073" y="4328750"/>
              <a:ext cx="25056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Tu e il tuo staff potrete: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controllare l’orario </a:t>
              </a: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d'ingresso,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suggerire l’acquisto di servizi aggiunti</a:t>
              </a: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vi </a:t>
              </a:r>
              <a:r>
                <a:rPr lang="it-IT" sz="1600" b="0" i="0" u="none" strike="noStrike" cap="none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direttamente nella web app</a:t>
              </a:r>
              <a:r>
                <a:rPr lang="it-IT" sz="1600" dirty="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 e monitorare e gestire i consumi della struttura ricettiva.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gcc99525d47_0_1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3025" y="1471325"/>
            <a:ext cx="2360025" cy="23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68e99ac78_0_83"/>
          <p:cNvSpPr txBox="1">
            <a:spLocks noGrp="1"/>
          </p:cNvSpPr>
          <p:nvPr>
            <p:ph type="body" idx="1"/>
          </p:nvPr>
        </p:nvSpPr>
        <p:spPr>
          <a:xfrm>
            <a:off x="402879" y="535018"/>
            <a:ext cx="11386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600" b="1" dirty="0"/>
              <a:t>DIGITAL CONCIERGE DA WEB APP</a:t>
            </a:r>
            <a:endParaRPr b="1" dirty="0"/>
          </a:p>
        </p:txBody>
      </p:sp>
      <p:pic>
        <p:nvPicPr>
          <p:cNvPr id="156" name="Google Shape;156;ge68e99ac78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925" y="2146403"/>
            <a:ext cx="1901775" cy="38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e68e99ac78_0_83"/>
          <p:cNvSpPr/>
          <p:nvPr/>
        </p:nvSpPr>
        <p:spPr>
          <a:xfrm>
            <a:off x="5781324" y="2312950"/>
            <a:ext cx="4547239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6E7F"/>
              </a:buClr>
              <a:buSzPts val="1400"/>
              <a:buFont typeface="Comfortaa"/>
              <a:buNone/>
            </a:pPr>
            <a:r>
              <a:rPr lang="it-IT" sz="1450" b="0" i="0" u="none" strike="noStrike" cap="none" dirty="0">
                <a:solidFill>
                  <a:srgbClr val="5A6E7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Gli ospiti potranno acquistare e/o prenotare</a:t>
            </a:r>
            <a:r>
              <a:rPr lang="it-IT" sz="1450" b="1" i="0" u="none" strike="noStrike" cap="none" dirty="0">
                <a:solidFill>
                  <a:srgbClr val="5A6E7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servizi aggiuntivi ed esperienze </a:t>
            </a:r>
            <a:r>
              <a:rPr lang="it-IT" sz="1450" b="0" i="0" u="none" strike="noStrike" cap="none" dirty="0">
                <a:solidFill>
                  <a:srgbClr val="5A6E7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(es. tour guidati, cene, colazione, transfer ecc.) direttamente dal </a:t>
            </a:r>
            <a:r>
              <a:rPr lang="it-IT" sz="1450" b="1" i="0" u="none" strike="noStrike" cap="none" dirty="0">
                <a:solidFill>
                  <a:srgbClr val="5A6E7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catalogo virtuale</a:t>
            </a:r>
            <a:r>
              <a:rPr lang="it-IT" sz="1450" b="0" i="0" u="none" strike="noStrike" cap="none" dirty="0">
                <a:solidFill>
                  <a:srgbClr val="5A6E7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presente sulla web app che si usa per aprire le porte, assicurandoti guadagni extra.</a:t>
            </a:r>
            <a:endParaRPr sz="1450" b="0" i="0" u="none" strike="noStrike" cap="none" dirty="0">
              <a:solidFill>
                <a:srgbClr val="5A6E7F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7d5bdef08_0_341"/>
          <p:cNvSpPr/>
          <p:nvPr/>
        </p:nvSpPr>
        <p:spPr>
          <a:xfrm rot="5400000">
            <a:off x="3486127" y="-2991300"/>
            <a:ext cx="5181880" cy="5169180"/>
          </a:xfrm>
          <a:custGeom>
            <a:avLst/>
            <a:gdLst/>
            <a:ahLst/>
            <a:cxnLst/>
            <a:rect l="l" t="t" r="r" b="b"/>
            <a:pathLst>
              <a:path w="5181880" h="5169180" extrusionOk="0">
                <a:moveTo>
                  <a:pt x="12700" y="0"/>
                </a:moveTo>
                <a:lnTo>
                  <a:pt x="2597290" y="0"/>
                </a:lnTo>
                <a:cubicBezTo>
                  <a:pt x="4024720" y="0"/>
                  <a:pt x="5181880" y="1157160"/>
                  <a:pt x="5181880" y="2584590"/>
                </a:cubicBezTo>
                <a:cubicBezTo>
                  <a:pt x="5181880" y="4012020"/>
                  <a:pt x="4024720" y="5169180"/>
                  <a:pt x="2597290" y="5169180"/>
                </a:cubicBezTo>
                <a:lnTo>
                  <a:pt x="0" y="5169179"/>
                </a:lnTo>
                <a:cubicBezTo>
                  <a:pt x="4233" y="3446119"/>
                  <a:pt x="8467" y="1723060"/>
                  <a:pt x="12700" y="0"/>
                </a:cubicBezTo>
                <a:close/>
              </a:path>
            </a:pathLst>
          </a:custGeom>
          <a:gradFill>
            <a:gsLst>
              <a:gs pos="0">
                <a:srgbClr val="1CB7E5"/>
              </a:gs>
              <a:gs pos="100000">
                <a:srgbClr val="008AB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d7d5bdef08_0_341"/>
          <p:cNvSpPr/>
          <p:nvPr/>
        </p:nvSpPr>
        <p:spPr>
          <a:xfrm>
            <a:off x="444117" y="188648"/>
            <a:ext cx="1126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INGRESSO IN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6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STRUTTURA</a:t>
            </a:r>
            <a:endParaRPr sz="36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gd7d5bdef08_0_341"/>
          <p:cNvSpPr/>
          <p:nvPr/>
        </p:nvSpPr>
        <p:spPr>
          <a:xfrm>
            <a:off x="3897439" y="4763875"/>
            <a:ext cx="439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6E7F"/>
              </a:buClr>
              <a:buSzPts val="1400"/>
              <a:buFont typeface="Comfortaa"/>
              <a:buNone/>
            </a:pPr>
            <a:r>
              <a:rPr lang="it-IT" sz="1400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rPr>
              <a:t>SERRATURE SMART</a:t>
            </a:r>
            <a:endParaRPr sz="1400" b="1" i="0" u="none" strike="noStrike" cap="none" dirty="0">
              <a:solidFill>
                <a:srgbClr val="1CB7E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6E7F"/>
              </a:buClr>
              <a:buSzPts val="1400"/>
              <a:buFont typeface="Comfortaa"/>
              <a:buNone/>
            </a:pP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La serratura a batterie sostituisce il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cilindro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europeo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della porta e consente l’apertura tramite web app, tastierino numerico e card NFC. In alternativa viene elettrificata la porta tramite incontro elettrico.</a:t>
            </a:r>
            <a:endParaRPr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gd7d5bdef08_0_341"/>
          <p:cNvSpPr/>
          <p:nvPr/>
        </p:nvSpPr>
        <p:spPr>
          <a:xfrm>
            <a:off x="8714509" y="3761725"/>
            <a:ext cx="3273078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6E7F"/>
              </a:buClr>
              <a:buSzPts val="1400"/>
              <a:buFont typeface="Comfortaa"/>
              <a:buNone/>
            </a:pPr>
            <a:r>
              <a:rPr lang="it-IT" sz="1400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rPr>
              <a:t>DASHBOARD</a:t>
            </a:r>
            <a:endParaRPr sz="1400" b="1" i="0" u="none" strike="noStrike" cap="none" dirty="0">
              <a:solidFill>
                <a:srgbClr val="1CB7E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it-IT" sz="1400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Controll</a:t>
            </a:r>
            <a:r>
              <a:rPr lang="it-IT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 e </a:t>
            </a:r>
            <a:r>
              <a:rPr lang="it-IT" dirty="0" err="1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monotoraggio</a:t>
            </a:r>
            <a:r>
              <a:rPr lang="it-IT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di</a:t>
            </a:r>
            <a:r>
              <a:rPr lang="it-IT" sz="1400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tutte le proprietà ed ingressi dalla dashboard, consultabile da </a:t>
            </a:r>
            <a:r>
              <a:rPr lang="it-IT" sz="1400" b="1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desktop</a:t>
            </a:r>
            <a:r>
              <a:rPr lang="it-IT" sz="1400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1400" b="1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tablet </a:t>
            </a:r>
            <a:r>
              <a:rPr lang="it-IT" sz="1400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 </a:t>
            </a:r>
            <a:r>
              <a:rPr lang="it-IT" sz="1400" b="1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mobile</a:t>
            </a:r>
            <a:r>
              <a:rPr lang="it-IT" sz="1400" dirty="0">
                <a:solidFill>
                  <a:srgbClr val="5A6E7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lang="it-IT" sz="1400" b="0" i="0" u="none" strike="noStrike" cap="none" dirty="0">
              <a:solidFill>
                <a:srgbClr val="5A6E7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gd7d5bdef08_0_341"/>
          <p:cNvSpPr/>
          <p:nvPr/>
        </p:nvSpPr>
        <p:spPr>
          <a:xfrm>
            <a:off x="204413" y="3676252"/>
            <a:ext cx="36276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 b="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1"/>
              <a:buFont typeface="Arial"/>
              <a:buNone/>
            </a:pPr>
            <a:r>
              <a:rPr lang="it-IT" sz="1401" b="1" i="0" u="none" strike="noStrike" cap="none" dirty="0">
                <a:solidFill>
                  <a:srgbClr val="1CB7E5"/>
                </a:solidFill>
                <a:latin typeface="Comfortaa"/>
                <a:ea typeface="Comfortaa"/>
                <a:cs typeface="Comfortaa"/>
                <a:sym typeface="Comfortaa"/>
              </a:rPr>
              <a:t>MAIN HUB</a:t>
            </a:r>
            <a:endParaRPr sz="1401" b="0" i="0" u="none" strike="noStrike" cap="none"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Si collega tramite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Bluetooth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al citofono, dentro la struttura ricettiva, per l’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apertura da remoto dell’ingresso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 principale dell’edificio. Inoltre il dispositivo rileva anche e i </a:t>
            </a:r>
            <a:r>
              <a:rPr lang="it-IT" b="1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livelli di rumore</a:t>
            </a:r>
            <a:r>
              <a:rPr lang="it-IT" dirty="0">
                <a:solidFill>
                  <a:srgbClr val="5A6E7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rgbClr val="5A6E7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5" name="Google Shape;175;gd7d5bdef08_0_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958" y="1816161"/>
            <a:ext cx="1838515" cy="183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d7d5bdef08_0_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7433" y="2258037"/>
            <a:ext cx="2432050" cy="24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d7d5bdef08_0_3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4163" y="2392962"/>
            <a:ext cx="2162176" cy="21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3;gd7d5bdef08_0_177">
            <a:extLst>
              <a:ext uri="{FF2B5EF4-FFF2-40B4-BE49-F238E27FC236}">
                <a16:creationId xmlns:a16="http://schemas.microsoft.com/office/drawing/2014/main" id="{C153430B-FA95-07C5-7F36-60D682D722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837" y="1801091"/>
            <a:ext cx="3043250" cy="218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sca">
      <a:dk1>
        <a:srgbClr val="000000"/>
      </a:dk1>
      <a:lt1>
        <a:srgbClr val="FFFFFF"/>
      </a:lt1>
      <a:dk2>
        <a:srgbClr val="222328"/>
      </a:dk2>
      <a:lt2>
        <a:srgbClr val="D1EAF7"/>
      </a:lt2>
      <a:accent1>
        <a:srgbClr val="07C9C4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748</Words>
  <Application>Microsoft Office PowerPoint</Application>
  <PresentationFormat>Widescreen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Comfortaa</vt:lpstr>
      <vt:lpstr>Arial</vt:lpstr>
      <vt:lpstr>Open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flavio veccaro</cp:lastModifiedBy>
  <cp:revision>3</cp:revision>
  <dcterms:created xsi:type="dcterms:W3CDTF">2020-09-04T03:53:29Z</dcterms:created>
  <dcterms:modified xsi:type="dcterms:W3CDTF">2023-01-26T08:57:01Z</dcterms:modified>
</cp:coreProperties>
</file>