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Arial Black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imUjEqjZbtqc/NZtrFVrRIu/Gw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DBA0EC-6A94-439B-AC7B-ECE351CB4B32}">
  <a:tblStyle styleId="{1CDBA0EC-6A94-439B-AC7B-ECE351CB4B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499" name="Google Shape;49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p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6" name="Google Shape;68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701" name="Google Shape;70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5" name="Google Shape;72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9" name="Google Shape;79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4" name="Google Shape;81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8" name="Google Shape;82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0" name="Google Shape;88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4" name="Google Shape;89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8" name="Google Shape;90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0" name="Google Shape;96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3" name="Google Shape;97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4" name="Google Shape;974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8" name="Google Shape;98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1" name="Google Shape;100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2" name="Google Shape;1002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 con immagine 2">
  <p:cSld name="Diapositiva titolo con immagine 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1"/>
          <p:cNvSpPr/>
          <p:nvPr>
            <p:ph idx="2" type="pic"/>
          </p:nvPr>
        </p:nvSpPr>
        <p:spPr>
          <a:xfrm>
            <a:off x="0" y="0"/>
            <a:ext cx="9144000" cy="509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" name="Google Shape;15;p41"/>
          <p:cNvSpPr/>
          <p:nvPr/>
        </p:nvSpPr>
        <p:spPr>
          <a:xfrm>
            <a:off x="4752000" y="0"/>
            <a:ext cx="2984700" cy="5090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1"/>
          <p:cNvSpPr txBox="1"/>
          <p:nvPr>
            <p:ph type="ctrTitle"/>
          </p:nvPr>
        </p:nvSpPr>
        <p:spPr>
          <a:xfrm>
            <a:off x="4904922" y="1782750"/>
            <a:ext cx="2679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1" type="subTitle"/>
          </p:nvPr>
        </p:nvSpPr>
        <p:spPr>
          <a:xfrm>
            <a:off x="4904922" y="3721894"/>
            <a:ext cx="267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41"/>
          <p:cNvSpPr/>
          <p:nvPr/>
        </p:nvSpPr>
        <p:spPr>
          <a:xfrm>
            <a:off x="-1" y="5089922"/>
            <a:ext cx="9144000" cy="53700"/>
          </a:xfrm>
          <a:prstGeom prst="rect">
            <a:avLst/>
          </a:prstGeom>
          <a:solidFill>
            <a:srgbClr val="0E324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0"/>
          <p:cNvSpPr/>
          <p:nvPr/>
        </p:nvSpPr>
        <p:spPr>
          <a:xfrm>
            <a:off x="4014788" y="1"/>
            <a:ext cx="4805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0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8" name="Google Shape;98;p60"/>
          <p:cNvSpPr txBox="1"/>
          <p:nvPr>
            <p:ph idx="11" type="ftr"/>
          </p:nvPr>
        </p:nvSpPr>
        <p:spPr>
          <a:xfrm>
            <a:off x="324000" y="4803412"/>
            <a:ext cx="33123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60"/>
          <p:cNvSpPr txBox="1"/>
          <p:nvPr>
            <p:ph type="title"/>
          </p:nvPr>
        </p:nvSpPr>
        <p:spPr>
          <a:xfrm>
            <a:off x="324000" y="342900"/>
            <a:ext cx="33123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60"/>
          <p:cNvSpPr txBox="1"/>
          <p:nvPr>
            <p:ph idx="1" type="body"/>
          </p:nvPr>
        </p:nvSpPr>
        <p:spPr>
          <a:xfrm>
            <a:off x="324000" y="1423270"/>
            <a:ext cx="3312300" cy="30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1" name="Google Shape;101;p60"/>
          <p:cNvSpPr txBox="1"/>
          <p:nvPr>
            <p:ph idx="2" type="body"/>
          </p:nvPr>
        </p:nvSpPr>
        <p:spPr>
          <a:xfrm>
            <a:off x="4354472" y="342900"/>
            <a:ext cx="4125900" cy="4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o"/>
              <a:defRPr sz="18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 con immagine">
  <p:cSld name="Diapositiva titolo con immagin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/>
          <p:nvPr>
            <p:ph idx="2" type="pic"/>
          </p:nvPr>
        </p:nvSpPr>
        <p:spPr>
          <a:xfrm>
            <a:off x="0" y="0"/>
            <a:ext cx="9144000" cy="5090100"/>
          </a:xfrm>
          <a:prstGeom prst="rect">
            <a:avLst/>
          </a:prstGeom>
          <a:solidFill>
            <a:srgbClr val="636363"/>
          </a:solidFill>
          <a:ln>
            <a:noFill/>
          </a:ln>
        </p:spPr>
      </p:sp>
      <p:sp>
        <p:nvSpPr>
          <p:cNvPr id="104" name="Google Shape;104;p61"/>
          <p:cNvSpPr/>
          <p:nvPr/>
        </p:nvSpPr>
        <p:spPr>
          <a:xfrm>
            <a:off x="0" y="0"/>
            <a:ext cx="4752000" cy="5090100"/>
          </a:xfrm>
          <a:prstGeom prst="rect">
            <a:avLst/>
          </a:prstGeom>
          <a:solidFill>
            <a:schemeClr val="accent1">
              <a:alpha val="68627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1"/>
          <p:cNvSpPr txBox="1"/>
          <p:nvPr>
            <p:ph type="ctrTitle"/>
          </p:nvPr>
        </p:nvSpPr>
        <p:spPr>
          <a:xfrm>
            <a:off x="324000" y="1782750"/>
            <a:ext cx="410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61"/>
          <p:cNvSpPr txBox="1"/>
          <p:nvPr>
            <p:ph idx="1" type="subTitle"/>
          </p:nvPr>
        </p:nvSpPr>
        <p:spPr>
          <a:xfrm>
            <a:off x="324000" y="3721894"/>
            <a:ext cx="410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7" name="Google Shape;107;p61"/>
          <p:cNvSpPr/>
          <p:nvPr/>
        </p:nvSpPr>
        <p:spPr>
          <a:xfrm>
            <a:off x="-1" y="5089922"/>
            <a:ext cx="9144000" cy="53700"/>
          </a:xfrm>
          <a:prstGeom prst="rect">
            <a:avLst/>
          </a:prstGeom>
          <a:solidFill>
            <a:srgbClr val="0E324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unti elenco icona">
  <p:cSld name="4 punti elenco icona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/>
          <p:nvPr/>
        </p:nvSpPr>
        <p:spPr>
          <a:xfrm>
            <a:off x="324000" y="0"/>
            <a:ext cx="410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2"/>
          <p:cNvSpPr txBox="1"/>
          <p:nvPr>
            <p:ph idx="1" type="body"/>
          </p:nvPr>
        </p:nvSpPr>
        <p:spPr>
          <a:xfrm>
            <a:off x="510545" y="3754873"/>
            <a:ext cx="37311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62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2" name="Google Shape;112;p62"/>
          <p:cNvSpPr/>
          <p:nvPr>
            <p:ph idx="2" type="pic"/>
          </p:nvPr>
        </p:nvSpPr>
        <p:spPr>
          <a:xfrm>
            <a:off x="324000" y="0"/>
            <a:ext cx="4104000" cy="2786100"/>
          </a:xfrm>
          <a:prstGeom prst="rect">
            <a:avLst/>
          </a:prstGeom>
          <a:solidFill>
            <a:schemeClr val="accent1">
              <a:alpha val="68627"/>
            </a:schemeClr>
          </a:solidFill>
          <a:ln>
            <a:noFill/>
          </a:ln>
        </p:spPr>
      </p:sp>
      <p:sp>
        <p:nvSpPr>
          <p:cNvPr id="113" name="Google Shape;113;p62"/>
          <p:cNvSpPr txBox="1"/>
          <p:nvPr>
            <p:ph type="title"/>
          </p:nvPr>
        </p:nvSpPr>
        <p:spPr>
          <a:xfrm>
            <a:off x="510546" y="2986088"/>
            <a:ext cx="3731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62"/>
          <p:cNvSpPr txBox="1"/>
          <p:nvPr>
            <p:ph idx="3" type="body"/>
          </p:nvPr>
        </p:nvSpPr>
        <p:spPr>
          <a:xfrm>
            <a:off x="5172713" y="3207537"/>
            <a:ext cx="13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62"/>
          <p:cNvSpPr txBox="1"/>
          <p:nvPr>
            <p:ph idx="4" type="body"/>
          </p:nvPr>
        </p:nvSpPr>
        <p:spPr>
          <a:xfrm>
            <a:off x="5172713" y="3556511"/>
            <a:ext cx="135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62"/>
          <p:cNvSpPr txBox="1"/>
          <p:nvPr>
            <p:ph idx="5" type="body"/>
          </p:nvPr>
        </p:nvSpPr>
        <p:spPr>
          <a:xfrm>
            <a:off x="6915788" y="3207537"/>
            <a:ext cx="13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6" type="body"/>
          </p:nvPr>
        </p:nvSpPr>
        <p:spPr>
          <a:xfrm>
            <a:off x="6915788" y="3556511"/>
            <a:ext cx="135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62"/>
          <p:cNvSpPr txBox="1"/>
          <p:nvPr>
            <p:ph idx="7" type="body"/>
          </p:nvPr>
        </p:nvSpPr>
        <p:spPr>
          <a:xfrm>
            <a:off x="5172713" y="1219575"/>
            <a:ext cx="13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62"/>
          <p:cNvSpPr txBox="1"/>
          <p:nvPr>
            <p:ph idx="8" type="body"/>
          </p:nvPr>
        </p:nvSpPr>
        <p:spPr>
          <a:xfrm>
            <a:off x="5172713" y="1568549"/>
            <a:ext cx="135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62"/>
          <p:cNvSpPr txBox="1"/>
          <p:nvPr>
            <p:ph idx="9" type="body"/>
          </p:nvPr>
        </p:nvSpPr>
        <p:spPr>
          <a:xfrm>
            <a:off x="6915788" y="1219575"/>
            <a:ext cx="13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62"/>
          <p:cNvSpPr txBox="1"/>
          <p:nvPr>
            <p:ph idx="13" type="body"/>
          </p:nvPr>
        </p:nvSpPr>
        <p:spPr>
          <a:xfrm>
            <a:off x="6915788" y="1568549"/>
            <a:ext cx="135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zione numeri grandi 1">
  <p:cSld name="Opzione numeri grandi 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826896" y="2025848"/>
            <a:ext cx="30855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63"/>
          <p:cNvSpPr txBox="1"/>
          <p:nvPr>
            <p:ph idx="2" type="body"/>
          </p:nvPr>
        </p:nvSpPr>
        <p:spPr>
          <a:xfrm>
            <a:off x="5227896" y="2025848"/>
            <a:ext cx="30855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63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63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63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8" name="Google Shape;128;p63"/>
          <p:cNvSpPr txBox="1"/>
          <p:nvPr>
            <p:ph idx="3" type="body"/>
          </p:nvPr>
        </p:nvSpPr>
        <p:spPr>
          <a:xfrm>
            <a:off x="829130" y="1296000"/>
            <a:ext cx="3092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None/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63"/>
          <p:cNvSpPr txBox="1"/>
          <p:nvPr>
            <p:ph idx="4" type="body"/>
          </p:nvPr>
        </p:nvSpPr>
        <p:spPr>
          <a:xfrm>
            <a:off x="5226143" y="1291829"/>
            <a:ext cx="30783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None/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63"/>
          <p:cNvSpPr txBox="1"/>
          <p:nvPr>
            <p:ph idx="5" type="body"/>
          </p:nvPr>
        </p:nvSpPr>
        <p:spPr>
          <a:xfrm>
            <a:off x="323850" y="723119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zione numeri grandi 2">
  <p:cSld name="Opzione numeri grandi 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4"/>
          <p:cNvSpPr/>
          <p:nvPr>
            <p:ph idx="1" type="body"/>
          </p:nvPr>
        </p:nvSpPr>
        <p:spPr>
          <a:xfrm>
            <a:off x="668029" y="1194863"/>
            <a:ext cx="3261300" cy="3261300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64"/>
          <p:cNvSpPr/>
          <p:nvPr>
            <p:ph idx="2" type="body"/>
          </p:nvPr>
        </p:nvSpPr>
        <p:spPr>
          <a:xfrm>
            <a:off x="3554498" y="1325915"/>
            <a:ext cx="2999100" cy="2999100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64"/>
          <p:cNvSpPr/>
          <p:nvPr>
            <p:ph idx="3" type="body"/>
          </p:nvPr>
        </p:nvSpPr>
        <p:spPr>
          <a:xfrm>
            <a:off x="6178861" y="1655297"/>
            <a:ext cx="2340300" cy="2340300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i="0" sz="1200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64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64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64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8" name="Google Shape;138;p64"/>
          <p:cNvSpPr txBox="1"/>
          <p:nvPr>
            <p:ph idx="4" type="body"/>
          </p:nvPr>
        </p:nvSpPr>
        <p:spPr>
          <a:xfrm>
            <a:off x="1244197" y="1865459"/>
            <a:ext cx="21087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b="1" sz="4100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64"/>
          <p:cNvSpPr txBox="1"/>
          <p:nvPr>
            <p:ph idx="5" type="body"/>
          </p:nvPr>
        </p:nvSpPr>
        <p:spPr>
          <a:xfrm>
            <a:off x="3999612" y="1865459"/>
            <a:ext cx="21087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b="1" sz="4100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64"/>
          <p:cNvSpPr txBox="1"/>
          <p:nvPr>
            <p:ph idx="6" type="body"/>
          </p:nvPr>
        </p:nvSpPr>
        <p:spPr>
          <a:xfrm>
            <a:off x="6410326" y="1865459"/>
            <a:ext cx="19479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b="1" sz="4100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64"/>
          <p:cNvSpPr txBox="1"/>
          <p:nvPr>
            <p:ph idx="7" type="body"/>
          </p:nvPr>
        </p:nvSpPr>
        <p:spPr>
          <a:xfrm>
            <a:off x="1556054" y="3182500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63636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64"/>
          <p:cNvSpPr txBox="1"/>
          <p:nvPr>
            <p:ph idx="8" type="body"/>
          </p:nvPr>
        </p:nvSpPr>
        <p:spPr>
          <a:xfrm>
            <a:off x="4311469" y="3182500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63636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64"/>
          <p:cNvSpPr txBox="1"/>
          <p:nvPr>
            <p:ph idx="9" type="body"/>
          </p:nvPr>
        </p:nvSpPr>
        <p:spPr>
          <a:xfrm>
            <a:off x="6606450" y="3182500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63636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64"/>
          <p:cNvSpPr txBox="1"/>
          <p:nvPr>
            <p:ph idx="13" type="body"/>
          </p:nvPr>
        </p:nvSpPr>
        <p:spPr>
          <a:xfrm>
            <a:off x="323850" y="723119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i="0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azio di mercato">
  <p:cSld name="Spazio di mercato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65"/>
          <p:cNvCxnSpPr/>
          <p:nvPr/>
        </p:nvCxnSpPr>
        <p:spPr>
          <a:xfrm>
            <a:off x="4572000" y="989817"/>
            <a:ext cx="0" cy="3457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47" name="Google Shape;147;p65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2100"/>
              <a:buFont typeface="Arial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65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65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50" name="Google Shape;150;p65"/>
          <p:cNvCxnSpPr/>
          <p:nvPr/>
        </p:nvCxnSpPr>
        <p:spPr>
          <a:xfrm rot="10800000">
            <a:off x="324000" y="2718605"/>
            <a:ext cx="8505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51" name="Google Shape;151;p65"/>
          <p:cNvSpPr txBox="1"/>
          <p:nvPr>
            <p:ph idx="1" type="body"/>
          </p:nvPr>
        </p:nvSpPr>
        <p:spPr>
          <a:xfrm>
            <a:off x="4685420" y="989817"/>
            <a:ext cx="1485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b="1" i="0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65"/>
          <p:cNvSpPr txBox="1"/>
          <p:nvPr>
            <p:ph idx="2" type="body"/>
          </p:nvPr>
        </p:nvSpPr>
        <p:spPr>
          <a:xfrm>
            <a:off x="4685420" y="4231392"/>
            <a:ext cx="1485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b="1" i="0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65"/>
          <p:cNvSpPr txBox="1"/>
          <p:nvPr>
            <p:ph idx="3" type="body"/>
          </p:nvPr>
        </p:nvSpPr>
        <p:spPr>
          <a:xfrm>
            <a:off x="324000" y="2413399"/>
            <a:ext cx="1485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b="1" i="0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65"/>
          <p:cNvSpPr txBox="1"/>
          <p:nvPr>
            <p:ph idx="4" type="body"/>
          </p:nvPr>
        </p:nvSpPr>
        <p:spPr>
          <a:xfrm>
            <a:off x="7335001" y="2408755"/>
            <a:ext cx="1485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b="1" i="0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6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66"/>
          <p:cNvSpPr txBox="1"/>
          <p:nvPr>
            <p:ph idx="1" type="body"/>
          </p:nvPr>
        </p:nvSpPr>
        <p:spPr>
          <a:xfrm>
            <a:off x="324000" y="939997"/>
            <a:ext cx="41040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66"/>
          <p:cNvSpPr txBox="1"/>
          <p:nvPr>
            <p:ph idx="2" type="body"/>
          </p:nvPr>
        </p:nvSpPr>
        <p:spPr>
          <a:xfrm>
            <a:off x="4725000" y="939997"/>
            <a:ext cx="41040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66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66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7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67"/>
          <p:cNvSpPr txBox="1"/>
          <p:nvPr>
            <p:ph idx="1" type="body"/>
          </p:nvPr>
        </p:nvSpPr>
        <p:spPr>
          <a:xfrm>
            <a:off x="324000" y="1658139"/>
            <a:ext cx="41040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67"/>
          <p:cNvSpPr txBox="1"/>
          <p:nvPr>
            <p:ph idx="2" type="body"/>
          </p:nvPr>
        </p:nvSpPr>
        <p:spPr>
          <a:xfrm>
            <a:off x="4725548" y="1658139"/>
            <a:ext cx="41130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67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67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67" name="Google Shape;167;p67" title="Linea di divisione"/>
          <p:cNvCxnSpPr/>
          <p:nvPr/>
        </p:nvCxnSpPr>
        <p:spPr>
          <a:xfrm>
            <a:off x="324000" y="1573027"/>
            <a:ext cx="41040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67" title="Linea di divisione"/>
          <p:cNvCxnSpPr/>
          <p:nvPr/>
        </p:nvCxnSpPr>
        <p:spPr>
          <a:xfrm>
            <a:off x="4716002" y="1573027"/>
            <a:ext cx="4122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9" name="Google Shape;169;p67"/>
          <p:cNvSpPr txBox="1"/>
          <p:nvPr>
            <p:ph idx="3" type="body"/>
          </p:nvPr>
        </p:nvSpPr>
        <p:spPr>
          <a:xfrm>
            <a:off x="324000" y="1147527"/>
            <a:ext cx="4104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0" name="Google Shape;170;p67"/>
          <p:cNvSpPr txBox="1"/>
          <p:nvPr>
            <p:ph idx="4" type="body"/>
          </p:nvPr>
        </p:nvSpPr>
        <p:spPr>
          <a:xfrm>
            <a:off x="4725548" y="1147527"/>
            <a:ext cx="41037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quenza temporale">
  <p:cSld name="Sequenza tempora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8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68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68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75" name="Google Shape;175;p68"/>
          <p:cNvSpPr txBox="1"/>
          <p:nvPr>
            <p:ph idx="1" type="body"/>
          </p:nvPr>
        </p:nvSpPr>
        <p:spPr>
          <a:xfrm>
            <a:off x="323850" y="718422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76" name="Google Shape;176;p68"/>
          <p:cNvCxnSpPr/>
          <p:nvPr/>
        </p:nvCxnSpPr>
        <p:spPr>
          <a:xfrm>
            <a:off x="323850" y="2900012"/>
            <a:ext cx="85047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7" name="Google Shape;177;p68"/>
          <p:cNvSpPr txBox="1"/>
          <p:nvPr>
            <p:ph idx="2" type="body"/>
          </p:nvPr>
        </p:nvSpPr>
        <p:spPr>
          <a:xfrm>
            <a:off x="309681" y="2979844"/>
            <a:ext cx="4347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68"/>
          <p:cNvSpPr txBox="1"/>
          <p:nvPr>
            <p:ph idx="3" type="body"/>
          </p:nvPr>
        </p:nvSpPr>
        <p:spPr>
          <a:xfrm>
            <a:off x="323849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68"/>
          <p:cNvSpPr txBox="1"/>
          <p:nvPr>
            <p:ph idx="4" type="body"/>
          </p:nvPr>
        </p:nvSpPr>
        <p:spPr>
          <a:xfrm>
            <a:off x="677862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68"/>
          <p:cNvSpPr txBox="1"/>
          <p:nvPr>
            <p:ph idx="5" type="body"/>
          </p:nvPr>
        </p:nvSpPr>
        <p:spPr>
          <a:xfrm>
            <a:off x="1031875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68"/>
          <p:cNvSpPr txBox="1"/>
          <p:nvPr>
            <p:ph idx="6" type="body"/>
          </p:nvPr>
        </p:nvSpPr>
        <p:spPr>
          <a:xfrm>
            <a:off x="1385888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68"/>
          <p:cNvSpPr txBox="1"/>
          <p:nvPr>
            <p:ph idx="7" type="body"/>
          </p:nvPr>
        </p:nvSpPr>
        <p:spPr>
          <a:xfrm>
            <a:off x="4476145" y="2979844"/>
            <a:ext cx="4347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68"/>
          <p:cNvSpPr txBox="1"/>
          <p:nvPr>
            <p:ph idx="8" type="body"/>
          </p:nvPr>
        </p:nvSpPr>
        <p:spPr>
          <a:xfrm>
            <a:off x="1739900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68"/>
          <p:cNvSpPr txBox="1"/>
          <p:nvPr>
            <p:ph idx="9" type="body"/>
          </p:nvPr>
        </p:nvSpPr>
        <p:spPr>
          <a:xfrm>
            <a:off x="2093913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68"/>
          <p:cNvSpPr txBox="1"/>
          <p:nvPr>
            <p:ph idx="13" type="body"/>
          </p:nvPr>
        </p:nvSpPr>
        <p:spPr>
          <a:xfrm>
            <a:off x="2447926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68"/>
          <p:cNvSpPr txBox="1"/>
          <p:nvPr>
            <p:ph idx="14" type="body"/>
          </p:nvPr>
        </p:nvSpPr>
        <p:spPr>
          <a:xfrm>
            <a:off x="3509964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68"/>
          <p:cNvSpPr txBox="1"/>
          <p:nvPr>
            <p:ph idx="15" type="body"/>
          </p:nvPr>
        </p:nvSpPr>
        <p:spPr>
          <a:xfrm>
            <a:off x="2801939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68"/>
          <p:cNvSpPr txBox="1"/>
          <p:nvPr>
            <p:ph idx="16" type="body"/>
          </p:nvPr>
        </p:nvSpPr>
        <p:spPr>
          <a:xfrm>
            <a:off x="3155951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68"/>
          <p:cNvSpPr txBox="1"/>
          <p:nvPr>
            <p:ph idx="17" type="body"/>
          </p:nvPr>
        </p:nvSpPr>
        <p:spPr>
          <a:xfrm>
            <a:off x="3863977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68"/>
          <p:cNvSpPr txBox="1"/>
          <p:nvPr>
            <p:ph idx="18" type="body"/>
          </p:nvPr>
        </p:nvSpPr>
        <p:spPr>
          <a:xfrm>
            <a:off x="4217990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68"/>
          <p:cNvSpPr txBox="1"/>
          <p:nvPr>
            <p:ph idx="19" type="body"/>
          </p:nvPr>
        </p:nvSpPr>
        <p:spPr>
          <a:xfrm>
            <a:off x="4571999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68"/>
          <p:cNvSpPr txBox="1"/>
          <p:nvPr>
            <p:ph idx="20" type="body"/>
          </p:nvPr>
        </p:nvSpPr>
        <p:spPr>
          <a:xfrm>
            <a:off x="4926009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68"/>
          <p:cNvSpPr txBox="1"/>
          <p:nvPr>
            <p:ph idx="21" type="body"/>
          </p:nvPr>
        </p:nvSpPr>
        <p:spPr>
          <a:xfrm>
            <a:off x="5280022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4" name="Google Shape;194;p68"/>
          <p:cNvSpPr txBox="1"/>
          <p:nvPr>
            <p:ph idx="22" type="body"/>
          </p:nvPr>
        </p:nvSpPr>
        <p:spPr>
          <a:xfrm>
            <a:off x="5634035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68"/>
          <p:cNvSpPr txBox="1"/>
          <p:nvPr>
            <p:ph idx="23" type="body"/>
          </p:nvPr>
        </p:nvSpPr>
        <p:spPr>
          <a:xfrm>
            <a:off x="5988047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68"/>
          <p:cNvSpPr txBox="1"/>
          <p:nvPr>
            <p:ph idx="24" type="body"/>
          </p:nvPr>
        </p:nvSpPr>
        <p:spPr>
          <a:xfrm>
            <a:off x="6342060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68"/>
          <p:cNvSpPr txBox="1"/>
          <p:nvPr>
            <p:ph idx="25" type="body"/>
          </p:nvPr>
        </p:nvSpPr>
        <p:spPr>
          <a:xfrm>
            <a:off x="6696073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68"/>
          <p:cNvSpPr txBox="1"/>
          <p:nvPr>
            <p:ph idx="26" type="body"/>
          </p:nvPr>
        </p:nvSpPr>
        <p:spPr>
          <a:xfrm>
            <a:off x="7758111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68"/>
          <p:cNvSpPr txBox="1"/>
          <p:nvPr>
            <p:ph idx="27" type="body"/>
          </p:nvPr>
        </p:nvSpPr>
        <p:spPr>
          <a:xfrm>
            <a:off x="7050086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68"/>
          <p:cNvSpPr txBox="1"/>
          <p:nvPr>
            <p:ph idx="28" type="body"/>
          </p:nvPr>
        </p:nvSpPr>
        <p:spPr>
          <a:xfrm>
            <a:off x="7404098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68"/>
          <p:cNvSpPr txBox="1"/>
          <p:nvPr>
            <p:ph idx="29" type="body"/>
          </p:nvPr>
        </p:nvSpPr>
        <p:spPr>
          <a:xfrm>
            <a:off x="8112124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68"/>
          <p:cNvSpPr txBox="1"/>
          <p:nvPr>
            <p:ph idx="30" type="body"/>
          </p:nvPr>
        </p:nvSpPr>
        <p:spPr>
          <a:xfrm>
            <a:off x="8466137" y="2698049"/>
            <a:ext cx="2832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68"/>
          <p:cNvSpPr txBox="1"/>
          <p:nvPr>
            <p:ph idx="31" type="body"/>
          </p:nvPr>
        </p:nvSpPr>
        <p:spPr>
          <a:xfrm>
            <a:off x="4020741" y="1643063"/>
            <a:ext cx="1345500" cy="4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27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68"/>
          <p:cNvSpPr txBox="1"/>
          <p:nvPr>
            <p:ph idx="32" type="body"/>
          </p:nvPr>
        </p:nvSpPr>
        <p:spPr>
          <a:xfrm>
            <a:off x="4059538" y="1878754"/>
            <a:ext cx="12678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membri del team">
  <p:cSld name="3 membri del team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9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69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69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9" name="Google Shape;209;p69"/>
          <p:cNvSpPr/>
          <p:nvPr>
            <p:ph idx="2" type="pic"/>
          </p:nvPr>
        </p:nvSpPr>
        <p:spPr>
          <a:xfrm>
            <a:off x="323849" y="1739761"/>
            <a:ext cx="1014300" cy="10143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p69"/>
          <p:cNvSpPr txBox="1"/>
          <p:nvPr>
            <p:ph idx="1" type="body"/>
          </p:nvPr>
        </p:nvSpPr>
        <p:spPr>
          <a:xfrm>
            <a:off x="1481140" y="1864435"/>
            <a:ext cx="1593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69"/>
          <p:cNvSpPr txBox="1"/>
          <p:nvPr>
            <p:ph idx="3" type="body"/>
          </p:nvPr>
        </p:nvSpPr>
        <p:spPr>
          <a:xfrm>
            <a:off x="1481140" y="2928741"/>
            <a:ext cx="1593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69"/>
          <p:cNvSpPr txBox="1"/>
          <p:nvPr>
            <p:ph idx="4" type="body"/>
          </p:nvPr>
        </p:nvSpPr>
        <p:spPr>
          <a:xfrm>
            <a:off x="323850" y="718495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3" name="Google Shape;213;p69"/>
          <p:cNvSpPr txBox="1"/>
          <p:nvPr>
            <p:ph idx="5" type="body"/>
          </p:nvPr>
        </p:nvSpPr>
        <p:spPr>
          <a:xfrm>
            <a:off x="1481140" y="2595774"/>
            <a:ext cx="1593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4" name="Google Shape;214;p69"/>
          <p:cNvSpPr/>
          <p:nvPr>
            <p:ph idx="6" type="pic"/>
          </p:nvPr>
        </p:nvSpPr>
        <p:spPr>
          <a:xfrm>
            <a:off x="3201021" y="1739761"/>
            <a:ext cx="1014300" cy="10143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p69"/>
          <p:cNvSpPr txBox="1"/>
          <p:nvPr>
            <p:ph idx="7" type="body"/>
          </p:nvPr>
        </p:nvSpPr>
        <p:spPr>
          <a:xfrm>
            <a:off x="4358312" y="1864435"/>
            <a:ext cx="1593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6" name="Google Shape;216;p69"/>
          <p:cNvSpPr txBox="1"/>
          <p:nvPr>
            <p:ph idx="8" type="body"/>
          </p:nvPr>
        </p:nvSpPr>
        <p:spPr>
          <a:xfrm>
            <a:off x="4358312" y="2928741"/>
            <a:ext cx="1593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7" name="Google Shape;217;p69"/>
          <p:cNvSpPr txBox="1"/>
          <p:nvPr>
            <p:ph idx="9" type="body"/>
          </p:nvPr>
        </p:nvSpPr>
        <p:spPr>
          <a:xfrm>
            <a:off x="4358312" y="2595774"/>
            <a:ext cx="1593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69"/>
          <p:cNvSpPr/>
          <p:nvPr>
            <p:ph idx="13" type="pic"/>
          </p:nvPr>
        </p:nvSpPr>
        <p:spPr>
          <a:xfrm>
            <a:off x="6084619" y="1739761"/>
            <a:ext cx="1014300" cy="10143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69"/>
          <p:cNvSpPr txBox="1"/>
          <p:nvPr>
            <p:ph idx="14" type="body"/>
          </p:nvPr>
        </p:nvSpPr>
        <p:spPr>
          <a:xfrm>
            <a:off x="7235485" y="1864435"/>
            <a:ext cx="1593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69"/>
          <p:cNvSpPr txBox="1"/>
          <p:nvPr>
            <p:ph idx="15" type="body"/>
          </p:nvPr>
        </p:nvSpPr>
        <p:spPr>
          <a:xfrm>
            <a:off x="7235485" y="2928741"/>
            <a:ext cx="15930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69"/>
          <p:cNvSpPr txBox="1"/>
          <p:nvPr>
            <p:ph idx="16" type="body"/>
          </p:nvPr>
        </p:nvSpPr>
        <p:spPr>
          <a:xfrm>
            <a:off x="7235485" y="2595774"/>
            <a:ext cx="1593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7F7F7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/>
          <p:nvPr/>
        </p:nvSpPr>
        <p:spPr>
          <a:xfrm>
            <a:off x="4014788" y="1"/>
            <a:ext cx="4805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2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" name="Google Shape;22;p42"/>
          <p:cNvSpPr txBox="1"/>
          <p:nvPr>
            <p:ph idx="11" type="ftr"/>
          </p:nvPr>
        </p:nvSpPr>
        <p:spPr>
          <a:xfrm>
            <a:off x="324000" y="4803412"/>
            <a:ext cx="33123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2"/>
          <p:cNvSpPr txBox="1"/>
          <p:nvPr>
            <p:ph type="title"/>
          </p:nvPr>
        </p:nvSpPr>
        <p:spPr>
          <a:xfrm>
            <a:off x="324000" y="342900"/>
            <a:ext cx="33123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" type="body"/>
          </p:nvPr>
        </p:nvSpPr>
        <p:spPr>
          <a:xfrm>
            <a:off x="324000" y="1406829"/>
            <a:ext cx="33123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" name="Google Shape;25;p42"/>
          <p:cNvSpPr/>
          <p:nvPr>
            <p:ph idx="2" type="pic"/>
          </p:nvPr>
        </p:nvSpPr>
        <p:spPr>
          <a:xfrm>
            <a:off x="4353136" y="342900"/>
            <a:ext cx="4128600" cy="4133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membri del team">
  <p:cSld name="6 membri del team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0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70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70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6" name="Google Shape;226;p70"/>
          <p:cNvSpPr txBox="1"/>
          <p:nvPr>
            <p:ph idx="1" type="body"/>
          </p:nvPr>
        </p:nvSpPr>
        <p:spPr>
          <a:xfrm>
            <a:off x="323850" y="718422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70"/>
          <p:cNvSpPr txBox="1"/>
          <p:nvPr>
            <p:ph idx="2" type="body"/>
          </p:nvPr>
        </p:nvSpPr>
        <p:spPr>
          <a:xfrm>
            <a:off x="323850" y="3085356"/>
            <a:ext cx="1215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70"/>
          <p:cNvSpPr txBox="1"/>
          <p:nvPr>
            <p:ph idx="3" type="body"/>
          </p:nvPr>
        </p:nvSpPr>
        <p:spPr>
          <a:xfrm>
            <a:off x="323850" y="3944231"/>
            <a:ext cx="121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70"/>
          <p:cNvSpPr txBox="1"/>
          <p:nvPr>
            <p:ph idx="4" type="body"/>
          </p:nvPr>
        </p:nvSpPr>
        <p:spPr>
          <a:xfrm>
            <a:off x="1781777" y="3085356"/>
            <a:ext cx="1215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70"/>
          <p:cNvSpPr txBox="1"/>
          <p:nvPr>
            <p:ph idx="5" type="body"/>
          </p:nvPr>
        </p:nvSpPr>
        <p:spPr>
          <a:xfrm>
            <a:off x="1781777" y="3944231"/>
            <a:ext cx="121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70"/>
          <p:cNvSpPr txBox="1"/>
          <p:nvPr>
            <p:ph idx="6" type="body"/>
          </p:nvPr>
        </p:nvSpPr>
        <p:spPr>
          <a:xfrm>
            <a:off x="3239705" y="3085356"/>
            <a:ext cx="1215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70"/>
          <p:cNvSpPr txBox="1"/>
          <p:nvPr>
            <p:ph idx="7" type="body"/>
          </p:nvPr>
        </p:nvSpPr>
        <p:spPr>
          <a:xfrm>
            <a:off x="3239705" y="3944231"/>
            <a:ext cx="121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70"/>
          <p:cNvSpPr txBox="1"/>
          <p:nvPr>
            <p:ph idx="8" type="body"/>
          </p:nvPr>
        </p:nvSpPr>
        <p:spPr>
          <a:xfrm>
            <a:off x="4697632" y="3085356"/>
            <a:ext cx="1215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70"/>
          <p:cNvSpPr txBox="1"/>
          <p:nvPr>
            <p:ph idx="9" type="body"/>
          </p:nvPr>
        </p:nvSpPr>
        <p:spPr>
          <a:xfrm>
            <a:off x="4697632" y="3944231"/>
            <a:ext cx="121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70"/>
          <p:cNvSpPr txBox="1"/>
          <p:nvPr>
            <p:ph idx="13" type="body"/>
          </p:nvPr>
        </p:nvSpPr>
        <p:spPr>
          <a:xfrm>
            <a:off x="6155559" y="3085356"/>
            <a:ext cx="1215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70"/>
          <p:cNvSpPr txBox="1"/>
          <p:nvPr>
            <p:ph idx="14" type="body"/>
          </p:nvPr>
        </p:nvSpPr>
        <p:spPr>
          <a:xfrm>
            <a:off x="6155559" y="3944231"/>
            <a:ext cx="121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70"/>
          <p:cNvSpPr/>
          <p:nvPr>
            <p:ph idx="15" type="pic"/>
          </p:nvPr>
        </p:nvSpPr>
        <p:spPr>
          <a:xfrm>
            <a:off x="323850" y="1685011"/>
            <a:ext cx="1215000" cy="12150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8" name="Google Shape;238;p70"/>
          <p:cNvSpPr/>
          <p:nvPr>
            <p:ph idx="16" type="pic"/>
          </p:nvPr>
        </p:nvSpPr>
        <p:spPr>
          <a:xfrm>
            <a:off x="1781777" y="1685011"/>
            <a:ext cx="1215000" cy="12150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p70"/>
          <p:cNvSpPr/>
          <p:nvPr>
            <p:ph idx="17" type="pic"/>
          </p:nvPr>
        </p:nvSpPr>
        <p:spPr>
          <a:xfrm>
            <a:off x="3239705" y="1685011"/>
            <a:ext cx="1215000" cy="12150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70"/>
          <p:cNvSpPr/>
          <p:nvPr>
            <p:ph idx="18" type="pic"/>
          </p:nvPr>
        </p:nvSpPr>
        <p:spPr>
          <a:xfrm>
            <a:off x="4697632" y="1685011"/>
            <a:ext cx="1215000" cy="12150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70"/>
          <p:cNvSpPr/>
          <p:nvPr>
            <p:ph idx="19" type="pic"/>
          </p:nvPr>
        </p:nvSpPr>
        <p:spPr>
          <a:xfrm>
            <a:off x="6155559" y="1685011"/>
            <a:ext cx="1215000" cy="12150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p70"/>
          <p:cNvSpPr txBox="1"/>
          <p:nvPr>
            <p:ph idx="20" type="body"/>
          </p:nvPr>
        </p:nvSpPr>
        <p:spPr>
          <a:xfrm>
            <a:off x="7613485" y="3085356"/>
            <a:ext cx="1215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70"/>
          <p:cNvSpPr txBox="1"/>
          <p:nvPr>
            <p:ph idx="21" type="body"/>
          </p:nvPr>
        </p:nvSpPr>
        <p:spPr>
          <a:xfrm>
            <a:off x="7613485" y="3944231"/>
            <a:ext cx="121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97979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70"/>
          <p:cNvSpPr/>
          <p:nvPr>
            <p:ph idx="22" type="pic"/>
          </p:nvPr>
        </p:nvSpPr>
        <p:spPr>
          <a:xfrm>
            <a:off x="7613485" y="1685011"/>
            <a:ext cx="1215000" cy="12150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teprime app per dispositivi mobili">
  <p:cSld name="Anteprime app per dispositivi mobili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hermata di un telefono cellulare&#10;&#10;Descrizione generata con affidabilità elevata" id="246" name="Google Shape;2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980" y="686623"/>
            <a:ext cx="3499607" cy="351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 di un telefono cellulare&#10;&#10;Descrizione generata con affidabilità elevata" id="247" name="Google Shape;24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2197" y="686623"/>
            <a:ext cx="3499607" cy="351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 di un telefono cellulare&#10;&#10;Descrizione generata con affidabilità elevata" id="248" name="Google Shape;24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69413" y="686623"/>
            <a:ext cx="3499607" cy="3513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71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2100"/>
              <a:buFont typeface="Arial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71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71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52" name="Google Shape;252;p71"/>
          <p:cNvSpPr txBox="1"/>
          <p:nvPr>
            <p:ph idx="1" type="body"/>
          </p:nvPr>
        </p:nvSpPr>
        <p:spPr>
          <a:xfrm>
            <a:off x="1211629" y="4279206"/>
            <a:ext cx="1485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71"/>
          <p:cNvSpPr txBox="1"/>
          <p:nvPr>
            <p:ph idx="2" type="body"/>
          </p:nvPr>
        </p:nvSpPr>
        <p:spPr>
          <a:xfrm>
            <a:off x="1211629" y="3996508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71"/>
          <p:cNvSpPr txBox="1"/>
          <p:nvPr>
            <p:ph idx="3" type="body"/>
          </p:nvPr>
        </p:nvSpPr>
        <p:spPr>
          <a:xfrm>
            <a:off x="3882861" y="4279206"/>
            <a:ext cx="1485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71"/>
          <p:cNvSpPr txBox="1"/>
          <p:nvPr>
            <p:ph idx="4" type="body"/>
          </p:nvPr>
        </p:nvSpPr>
        <p:spPr>
          <a:xfrm>
            <a:off x="3882861" y="3996508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71"/>
          <p:cNvSpPr txBox="1"/>
          <p:nvPr>
            <p:ph idx="5" type="body"/>
          </p:nvPr>
        </p:nvSpPr>
        <p:spPr>
          <a:xfrm>
            <a:off x="6524908" y="4279206"/>
            <a:ext cx="1485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71"/>
          <p:cNvSpPr txBox="1"/>
          <p:nvPr>
            <p:ph idx="6" type="body"/>
          </p:nvPr>
        </p:nvSpPr>
        <p:spPr>
          <a:xfrm>
            <a:off x="6524908" y="3996508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8" name="Google Shape;258;p71"/>
          <p:cNvSpPr/>
          <p:nvPr>
            <p:ph idx="7" type="pic"/>
          </p:nvPr>
        </p:nvSpPr>
        <p:spPr>
          <a:xfrm>
            <a:off x="1313759" y="1087636"/>
            <a:ext cx="1329600" cy="2387700"/>
          </a:xfrm>
          <a:prstGeom prst="rect">
            <a:avLst/>
          </a:prstGeom>
          <a:solidFill>
            <a:srgbClr val="F2F2F2">
              <a:alpha val="68627"/>
            </a:srgbClr>
          </a:solidFill>
          <a:ln>
            <a:noFill/>
          </a:ln>
        </p:spPr>
      </p:sp>
      <p:sp>
        <p:nvSpPr>
          <p:cNvPr id="259" name="Google Shape;259;p71"/>
          <p:cNvSpPr/>
          <p:nvPr>
            <p:ph idx="8" type="pic"/>
          </p:nvPr>
        </p:nvSpPr>
        <p:spPr>
          <a:xfrm>
            <a:off x="3960976" y="1087636"/>
            <a:ext cx="1329600" cy="2387700"/>
          </a:xfrm>
          <a:prstGeom prst="rect">
            <a:avLst/>
          </a:prstGeom>
          <a:solidFill>
            <a:srgbClr val="F2F2F2">
              <a:alpha val="68627"/>
            </a:srgbClr>
          </a:solidFill>
          <a:ln>
            <a:noFill/>
          </a:ln>
        </p:spPr>
      </p:sp>
      <p:sp>
        <p:nvSpPr>
          <p:cNvPr id="260" name="Google Shape;260;p71"/>
          <p:cNvSpPr/>
          <p:nvPr>
            <p:ph idx="9" type="pic"/>
          </p:nvPr>
        </p:nvSpPr>
        <p:spPr>
          <a:xfrm>
            <a:off x="6608192" y="1087636"/>
            <a:ext cx="1329600" cy="2387700"/>
          </a:xfrm>
          <a:prstGeom prst="rect">
            <a:avLst/>
          </a:prstGeom>
          <a:solidFill>
            <a:srgbClr val="F2F2F2">
              <a:alpha val="68627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nze">
  <p:cSld name="Testimonianz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2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72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72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65" name="Google Shape;265;p72"/>
          <p:cNvSpPr txBox="1"/>
          <p:nvPr>
            <p:ph idx="1" type="body"/>
          </p:nvPr>
        </p:nvSpPr>
        <p:spPr>
          <a:xfrm>
            <a:off x="323850" y="718422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6" name="Google Shape;266;p72"/>
          <p:cNvSpPr txBox="1"/>
          <p:nvPr>
            <p:ph idx="2" type="body"/>
          </p:nvPr>
        </p:nvSpPr>
        <p:spPr>
          <a:xfrm>
            <a:off x="323850" y="1377558"/>
            <a:ext cx="2656500" cy="166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35000" lIns="135000" spcFirstLastPara="1" rIns="1350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7" name="Google Shape;267;p72"/>
          <p:cNvSpPr txBox="1"/>
          <p:nvPr>
            <p:ph idx="3" type="body"/>
          </p:nvPr>
        </p:nvSpPr>
        <p:spPr>
          <a:xfrm>
            <a:off x="436917" y="2770220"/>
            <a:ext cx="2438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rgbClr val="63636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8" name="Google Shape;268;p72"/>
          <p:cNvSpPr txBox="1"/>
          <p:nvPr>
            <p:ph idx="4" type="body"/>
          </p:nvPr>
        </p:nvSpPr>
        <p:spPr>
          <a:xfrm>
            <a:off x="3243879" y="2693744"/>
            <a:ext cx="2656500" cy="166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35000" lIns="135000" spcFirstLastPara="1" rIns="1350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72"/>
          <p:cNvSpPr txBox="1"/>
          <p:nvPr>
            <p:ph idx="5" type="body"/>
          </p:nvPr>
        </p:nvSpPr>
        <p:spPr>
          <a:xfrm>
            <a:off x="3351039" y="4086406"/>
            <a:ext cx="2438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rgbClr val="63636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72"/>
          <p:cNvSpPr txBox="1"/>
          <p:nvPr>
            <p:ph idx="6" type="body"/>
          </p:nvPr>
        </p:nvSpPr>
        <p:spPr>
          <a:xfrm>
            <a:off x="6163909" y="1377558"/>
            <a:ext cx="2656500" cy="166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35000" lIns="135000" spcFirstLastPara="1" rIns="1350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72"/>
          <p:cNvSpPr txBox="1"/>
          <p:nvPr>
            <p:ph idx="7" type="body"/>
          </p:nvPr>
        </p:nvSpPr>
        <p:spPr>
          <a:xfrm>
            <a:off x="6276976" y="2770220"/>
            <a:ext cx="2438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rgbClr val="63636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3"/>
          <p:cNvSpPr/>
          <p:nvPr/>
        </p:nvSpPr>
        <p:spPr>
          <a:xfrm>
            <a:off x="0" y="0"/>
            <a:ext cx="4752000" cy="5090100"/>
          </a:xfrm>
          <a:prstGeom prst="rect">
            <a:avLst/>
          </a:prstGeom>
          <a:solidFill>
            <a:schemeClr val="accent1">
              <a:alpha val="68627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3"/>
          <p:cNvSpPr txBox="1"/>
          <p:nvPr>
            <p:ph type="ctrTitle"/>
          </p:nvPr>
        </p:nvSpPr>
        <p:spPr>
          <a:xfrm>
            <a:off x="324000" y="1782750"/>
            <a:ext cx="410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73"/>
          <p:cNvSpPr txBox="1"/>
          <p:nvPr>
            <p:ph idx="1" type="subTitle"/>
          </p:nvPr>
        </p:nvSpPr>
        <p:spPr>
          <a:xfrm>
            <a:off x="324000" y="3721894"/>
            <a:ext cx="410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6" name="Google Shape;276;p73"/>
          <p:cNvSpPr/>
          <p:nvPr/>
        </p:nvSpPr>
        <p:spPr>
          <a:xfrm>
            <a:off x="-1" y="5089922"/>
            <a:ext cx="9144000" cy="53700"/>
          </a:xfrm>
          <a:prstGeom prst="rect">
            <a:avLst/>
          </a:prstGeom>
          <a:solidFill>
            <a:srgbClr val="0E324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4"/>
          <p:cNvSpPr/>
          <p:nvPr/>
        </p:nvSpPr>
        <p:spPr>
          <a:xfrm>
            <a:off x="0" y="0"/>
            <a:ext cx="9144000" cy="4773900"/>
          </a:xfrm>
          <a:prstGeom prst="rect">
            <a:avLst/>
          </a:prstGeom>
          <a:solidFill>
            <a:srgbClr val="6363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4"/>
          <p:cNvSpPr/>
          <p:nvPr/>
        </p:nvSpPr>
        <p:spPr>
          <a:xfrm>
            <a:off x="324000" y="1"/>
            <a:ext cx="8820000" cy="4773900"/>
          </a:xfrm>
          <a:prstGeom prst="rect">
            <a:avLst/>
          </a:prstGeom>
          <a:solidFill>
            <a:srgbClr val="00365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4"/>
          <p:cNvSpPr txBox="1"/>
          <p:nvPr>
            <p:ph type="ctrTitle"/>
          </p:nvPr>
        </p:nvSpPr>
        <p:spPr>
          <a:xfrm>
            <a:off x="510546" y="1782750"/>
            <a:ext cx="47247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74"/>
          <p:cNvSpPr txBox="1"/>
          <p:nvPr>
            <p:ph idx="1" type="subTitle"/>
          </p:nvPr>
        </p:nvSpPr>
        <p:spPr>
          <a:xfrm>
            <a:off x="510546" y="3721894"/>
            <a:ext cx="4724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2" name="Google Shape;282;p74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3" name="Google Shape;283;p74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i contenuti">
  <p:cSld name="Sei contenuti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75"/>
          <p:cNvSpPr txBox="1"/>
          <p:nvPr>
            <p:ph idx="1" type="body"/>
          </p:nvPr>
        </p:nvSpPr>
        <p:spPr>
          <a:xfrm>
            <a:off x="6397726" y="1268017"/>
            <a:ext cx="2361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7" name="Google Shape;287;p75"/>
          <p:cNvSpPr txBox="1"/>
          <p:nvPr>
            <p:ph idx="3" type="body"/>
          </p:nvPr>
        </p:nvSpPr>
        <p:spPr>
          <a:xfrm>
            <a:off x="3666517" y="1277120"/>
            <a:ext cx="2361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75"/>
          <p:cNvSpPr txBox="1"/>
          <p:nvPr>
            <p:ph idx="12" type="sldNum"/>
          </p:nvPr>
        </p:nvSpPr>
        <p:spPr>
          <a:xfrm>
            <a:off x="8601633" y="4631177"/>
            <a:ext cx="267900" cy="273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9" name="Google Shape;289;p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75"/>
          <p:cNvSpPr txBox="1"/>
          <p:nvPr>
            <p:ph idx="4" type="body"/>
          </p:nvPr>
        </p:nvSpPr>
        <p:spPr>
          <a:xfrm>
            <a:off x="1002807" y="1277120"/>
            <a:ext cx="2361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75"/>
          <p:cNvSpPr txBox="1"/>
          <p:nvPr>
            <p:ph idx="10" type="dt"/>
          </p:nvPr>
        </p:nvSpPr>
        <p:spPr>
          <a:xfrm>
            <a:off x="628650" y="46311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75"/>
          <p:cNvSpPr txBox="1"/>
          <p:nvPr>
            <p:ph idx="11" type="ftr"/>
          </p:nvPr>
        </p:nvSpPr>
        <p:spPr>
          <a:xfrm>
            <a:off x="3028950" y="4631177"/>
            <a:ext cx="3086100" cy="273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3" name="Google Shape;293;p75"/>
          <p:cNvSpPr txBox="1"/>
          <p:nvPr>
            <p:ph idx="5" type="body"/>
          </p:nvPr>
        </p:nvSpPr>
        <p:spPr>
          <a:xfrm>
            <a:off x="6397726" y="2887092"/>
            <a:ext cx="2361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75"/>
          <p:cNvSpPr txBox="1"/>
          <p:nvPr>
            <p:ph idx="6" type="body"/>
          </p:nvPr>
        </p:nvSpPr>
        <p:spPr>
          <a:xfrm>
            <a:off x="3666517" y="2887092"/>
            <a:ext cx="2361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5" name="Google Shape;295;p75"/>
          <p:cNvSpPr txBox="1"/>
          <p:nvPr>
            <p:ph idx="7" type="body"/>
          </p:nvPr>
        </p:nvSpPr>
        <p:spPr>
          <a:xfrm>
            <a:off x="1002807" y="2887092"/>
            <a:ext cx="2361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6" name="Google Shape;296;p75"/>
          <p:cNvSpPr/>
          <p:nvPr>
            <p:ph idx="8" type="pic"/>
          </p:nvPr>
        </p:nvSpPr>
        <p:spPr>
          <a:xfrm>
            <a:off x="710726" y="1259682"/>
            <a:ext cx="282300" cy="2823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75"/>
          <p:cNvSpPr/>
          <p:nvPr>
            <p:ph idx="9" type="pic"/>
          </p:nvPr>
        </p:nvSpPr>
        <p:spPr>
          <a:xfrm>
            <a:off x="3374435" y="1259682"/>
            <a:ext cx="282300" cy="2823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75"/>
          <p:cNvSpPr/>
          <p:nvPr>
            <p:ph idx="13" type="pic"/>
          </p:nvPr>
        </p:nvSpPr>
        <p:spPr>
          <a:xfrm>
            <a:off x="6094712" y="1259682"/>
            <a:ext cx="282300" cy="2823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75"/>
          <p:cNvSpPr/>
          <p:nvPr>
            <p:ph idx="14" type="pic"/>
          </p:nvPr>
        </p:nvSpPr>
        <p:spPr>
          <a:xfrm>
            <a:off x="710726" y="2844059"/>
            <a:ext cx="282300" cy="2823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75"/>
          <p:cNvSpPr/>
          <p:nvPr>
            <p:ph idx="15" type="pic"/>
          </p:nvPr>
        </p:nvSpPr>
        <p:spPr>
          <a:xfrm>
            <a:off x="3374435" y="2844059"/>
            <a:ext cx="282300" cy="2823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75"/>
          <p:cNvSpPr/>
          <p:nvPr>
            <p:ph idx="16" type="pic"/>
          </p:nvPr>
        </p:nvSpPr>
        <p:spPr>
          <a:xfrm>
            <a:off x="6094712" y="2844059"/>
            <a:ext cx="282300" cy="282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sottotitolo, contenuto e immagine">
  <p:cSld name="Titolo, sottotitolo, contenuto e immagin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9"/>
          <p:cNvSpPr/>
          <p:nvPr/>
        </p:nvSpPr>
        <p:spPr>
          <a:xfrm>
            <a:off x="4014787" y="2786062"/>
            <a:ext cx="4805213" cy="2357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9"/>
          <p:cNvSpPr txBox="1"/>
          <p:nvPr>
            <p:ph idx="1" type="body"/>
          </p:nvPr>
        </p:nvSpPr>
        <p:spPr>
          <a:xfrm>
            <a:off x="323999" y="394570"/>
            <a:ext cx="3312169" cy="4086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o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79"/>
          <p:cNvSpPr txBox="1"/>
          <p:nvPr>
            <p:ph idx="12" type="sldNum"/>
          </p:nvPr>
        </p:nvSpPr>
        <p:spPr>
          <a:xfrm>
            <a:off x="8829000" y="4776658"/>
            <a:ext cx="315000" cy="36684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" name="Google Shape;30;p79"/>
          <p:cNvSpPr txBox="1"/>
          <p:nvPr>
            <p:ph type="title"/>
          </p:nvPr>
        </p:nvSpPr>
        <p:spPr>
          <a:xfrm>
            <a:off x="4243578" y="2986088"/>
            <a:ext cx="4312112" cy="64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9"/>
          <p:cNvSpPr/>
          <p:nvPr>
            <p:ph idx="2" type="pic"/>
          </p:nvPr>
        </p:nvSpPr>
        <p:spPr>
          <a:xfrm>
            <a:off x="4014787" y="1"/>
            <a:ext cx="4805213" cy="2786060"/>
          </a:xfrm>
          <a:prstGeom prst="rect">
            <a:avLst/>
          </a:prstGeom>
          <a:solidFill>
            <a:schemeClr val="accent1">
              <a:alpha val="69411"/>
            </a:schemeClr>
          </a:solidFill>
          <a:ln>
            <a:noFill/>
          </a:ln>
        </p:spPr>
      </p:sp>
      <p:sp>
        <p:nvSpPr>
          <p:cNvPr id="32" name="Google Shape;32;p79"/>
          <p:cNvSpPr txBox="1"/>
          <p:nvPr>
            <p:ph idx="11" type="ftr"/>
          </p:nvPr>
        </p:nvSpPr>
        <p:spPr>
          <a:xfrm>
            <a:off x="324000" y="4777114"/>
            <a:ext cx="3312169" cy="36638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9"/>
          <p:cNvSpPr txBox="1"/>
          <p:nvPr>
            <p:ph idx="3" type="body"/>
          </p:nvPr>
        </p:nvSpPr>
        <p:spPr>
          <a:xfrm>
            <a:off x="4243577" y="3783057"/>
            <a:ext cx="4312001" cy="776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 immagine">
  <p:cSld name="Punti elenco immagin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44"/>
          <p:cNvSpPr txBox="1"/>
          <p:nvPr>
            <p:ph idx="11" type="ftr"/>
          </p:nvPr>
        </p:nvSpPr>
        <p:spPr>
          <a:xfrm>
            <a:off x="324000" y="4797524"/>
            <a:ext cx="56091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44"/>
          <p:cNvSpPr txBox="1"/>
          <p:nvPr>
            <p:ph idx="12" type="sldNum"/>
          </p:nvPr>
        </p:nvSpPr>
        <p:spPr>
          <a:xfrm>
            <a:off x="8829000" y="4797523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8" name="Google Shape;38;p44"/>
          <p:cNvSpPr txBox="1"/>
          <p:nvPr>
            <p:ph idx="1" type="body"/>
          </p:nvPr>
        </p:nvSpPr>
        <p:spPr>
          <a:xfrm>
            <a:off x="323850" y="723119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44"/>
          <p:cNvSpPr txBox="1"/>
          <p:nvPr>
            <p:ph idx="2" type="body"/>
          </p:nvPr>
        </p:nvSpPr>
        <p:spPr>
          <a:xfrm>
            <a:off x="323850" y="2978574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3" type="body"/>
          </p:nvPr>
        </p:nvSpPr>
        <p:spPr>
          <a:xfrm>
            <a:off x="323850" y="3356574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4" type="body"/>
          </p:nvPr>
        </p:nvSpPr>
        <p:spPr>
          <a:xfrm>
            <a:off x="2078888" y="2978574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5" type="body"/>
          </p:nvPr>
        </p:nvSpPr>
        <p:spPr>
          <a:xfrm>
            <a:off x="2078888" y="3356574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6" type="body"/>
          </p:nvPr>
        </p:nvSpPr>
        <p:spPr>
          <a:xfrm>
            <a:off x="3833925" y="2978574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7" type="body"/>
          </p:nvPr>
        </p:nvSpPr>
        <p:spPr>
          <a:xfrm>
            <a:off x="3833925" y="3356574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8" type="body"/>
          </p:nvPr>
        </p:nvSpPr>
        <p:spPr>
          <a:xfrm>
            <a:off x="5588963" y="2978574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9" type="body"/>
          </p:nvPr>
        </p:nvSpPr>
        <p:spPr>
          <a:xfrm>
            <a:off x="5588963" y="3356574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3" type="body"/>
          </p:nvPr>
        </p:nvSpPr>
        <p:spPr>
          <a:xfrm>
            <a:off x="7344000" y="2978574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4" type="body"/>
          </p:nvPr>
        </p:nvSpPr>
        <p:spPr>
          <a:xfrm>
            <a:off x="7344000" y="3356574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9" name="Google Shape;49;p44"/>
          <p:cNvSpPr/>
          <p:nvPr>
            <p:ph idx="15" type="pic"/>
          </p:nvPr>
        </p:nvSpPr>
        <p:spPr>
          <a:xfrm>
            <a:off x="323850" y="1301354"/>
            <a:ext cx="1484700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44"/>
          <p:cNvSpPr/>
          <p:nvPr>
            <p:ph idx="16" type="pic"/>
          </p:nvPr>
        </p:nvSpPr>
        <p:spPr>
          <a:xfrm>
            <a:off x="2078888" y="1301354"/>
            <a:ext cx="1484700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44"/>
          <p:cNvSpPr/>
          <p:nvPr>
            <p:ph idx="17" type="pic"/>
          </p:nvPr>
        </p:nvSpPr>
        <p:spPr>
          <a:xfrm>
            <a:off x="3834215" y="1301354"/>
            <a:ext cx="1484700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4"/>
          <p:cNvSpPr/>
          <p:nvPr>
            <p:ph idx="18" type="pic"/>
          </p:nvPr>
        </p:nvSpPr>
        <p:spPr>
          <a:xfrm>
            <a:off x="5588963" y="1301354"/>
            <a:ext cx="1484700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44"/>
          <p:cNvSpPr/>
          <p:nvPr>
            <p:ph idx="19" type="pic"/>
          </p:nvPr>
        </p:nvSpPr>
        <p:spPr>
          <a:xfrm>
            <a:off x="7335440" y="1301354"/>
            <a:ext cx="1484700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8" name="Google Shape;58;p45"/>
          <p:cNvSpPr txBox="1"/>
          <p:nvPr>
            <p:ph idx="1" type="body"/>
          </p:nvPr>
        </p:nvSpPr>
        <p:spPr>
          <a:xfrm>
            <a:off x="323850" y="718422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" type="body"/>
          </p:nvPr>
        </p:nvSpPr>
        <p:spPr>
          <a:xfrm>
            <a:off x="324000" y="902595"/>
            <a:ext cx="85050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e sezioni">
  <p:cSld name="Tre sezioni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7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" type="body"/>
          </p:nvPr>
        </p:nvSpPr>
        <p:spPr>
          <a:xfrm>
            <a:off x="324000" y="723119"/>
            <a:ext cx="850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2" type="body"/>
          </p:nvPr>
        </p:nvSpPr>
        <p:spPr>
          <a:xfrm>
            <a:off x="1673812" y="3478448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47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47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" name="Google Shape;70;p47"/>
          <p:cNvSpPr txBox="1"/>
          <p:nvPr>
            <p:ph idx="3" type="body"/>
          </p:nvPr>
        </p:nvSpPr>
        <p:spPr>
          <a:xfrm>
            <a:off x="3833624" y="3478448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4" type="body"/>
          </p:nvPr>
        </p:nvSpPr>
        <p:spPr>
          <a:xfrm>
            <a:off x="5993435" y="3478448"/>
            <a:ext cx="148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5" type="body"/>
          </p:nvPr>
        </p:nvSpPr>
        <p:spPr>
          <a:xfrm>
            <a:off x="1673812" y="3002648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6" type="body"/>
          </p:nvPr>
        </p:nvSpPr>
        <p:spPr>
          <a:xfrm>
            <a:off x="3833624" y="3002648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7" type="body"/>
          </p:nvPr>
        </p:nvSpPr>
        <p:spPr>
          <a:xfrm>
            <a:off x="5993435" y="3002648"/>
            <a:ext cx="148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 2">
  <p:cSld name="1_Diapositiva titolo 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/>
          <p:nvPr>
            <p:ph idx="2" type="pic"/>
          </p:nvPr>
        </p:nvSpPr>
        <p:spPr>
          <a:xfrm>
            <a:off x="0" y="0"/>
            <a:ext cx="9144000" cy="509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7" name="Google Shape;77;p48"/>
          <p:cNvSpPr/>
          <p:nvPr/>
        </p:nvSpPr>
        <p:spPr>
          <a:xfrm>
            <a:off x="4752000" y="0"/>
            <a:ext cx="2984700" cy="50901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8"/>
          <p:cNvSpPr/>
          <p:nvPr/>
        </p:nvSpPr>
        <p:spPr>
          <a:xfrm>
            <a:off x="-1" y="5089922"/>
            <a:ext cx="9144000" cy="53700"/>
          </a:xfrm>
          <a:prstGeom prst="rect">
            <a:avLst/>
          </a:prstGeom>
          <a:solidFill>
            <a:srgbClr val="0E324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8"/>
          <p:cNvSpPr/>
          <p:nvPr/>
        </p:nvSpPr>
        <p:spPr>
          <a:xfrm>
            <a:off x="4752000" y="0"/>
            <a:ext cx="2984700" cy="5143500"/>
          </a:xfrm>
          <a:prstGeom prst="rect">
            <a:avLst/>
          </a:prstGeom>
          <a:solidFill>
            <a:schemeClr val="accent1">
              <a:alpha val="68627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8"/>
          <p:cNvSpPr txBox="1"/>
          <p:nvPr>
            <p:ph type="ctrTitle"/>
          </p:nvPr>
        </p:nvSpPr>
        <p:spPr>
          <a:xfrm>
            <a:off x="4904922" y="1782750"/>
            <a:ext cx="2679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" type="subTitle"/>
          </p:nvPr>
        </p:nvSpPr>
        <p:spPr>
          <a:xfrm>
            <a:off x="5179218" y="3793331"/>
            <a:ext cx="24045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2" name="Google Shape;82;p48"/>
          <p:cNvSpPr txBox="1"/>
          <p:nvPr>
            <p:ph idx="3" type="body"/>
          </p:nvPr>
        </p:nvSpPr>
        <p:spPr>
          <a:xfrm>
            <a:off x="5179219" y="4050506"/>
            <a:ext cx="24051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4" type="body"/>
          </p:nvPr>
        </p:nvSpPr>
        <p:spPr>
          <a:xfrm>
            <a:off x="5179219" y="4313635"/>
            <a:ext cx="24051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con riquadri">
  <p:cSld name="3 colonne con riquadri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9"/>
          <p:cNvSpPr txBox="1"/>
          <p:nvPr>
            <p:ph idx="1" type="body"/>
          </p:nvPr>
        </p:nvSpPr>
        <p:spPr>
          <a:xfrm>
            <a:off x="324000" y="1587046"/>
            <a:ext cx="2700000" cy="272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02600" spcFirstLastPara="1" rIns="102600" wrap="square" tIns="1890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59"/>
          <p:cNvSpPr txBox="1"/>
          <p:nvPr>
            <p:ph idx="2" type="body"/>
          </p:nvPr>
        </p:nvSpPr>
        <p:spPr>
          <a:xfrm>
            <a:off x="3226500" y="1587046"/>
            <a:ext cx="2700000" cy="272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02600" spcFirstLastPara="1" rIns="102600" wrap="square" tIns="1890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59"/>
          <p:cNvSpPr txBox="1"/>
          <p:nvPr>
            <p:ph idx="3" type="body"/>
          </p:nvPr>
        </p:nvSpPr>
        <p:spPr>
          <a:xfrm>
            <a:off x="6129000" y="1587046"/>
            <a:ext cx="2700000" cy="272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02600" spcFirstLastPara="1" rIns="102600" wrap="square" tIns="1890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/>
            </a:lvl4pPr>
            <a:lvl5pPr indent="-2857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59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59"/>
          <p:cNvSpPr txBox="1"/>
          <p:nvPr>
            <p:ph idx="4" type="body"/>
          </p:nvPr>
        </p:nvSpPr>
        <p:spPr>
          <a:xfrm>
            <a:off x="324000" y="1249471"/>
            <a:ext cx="2700000" cy="33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7000" lIns="81000" spcFirstLastPara="1" rIns="81000" wrap="square" tIns="27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59"/>
          <p:cNvSpPr txBox="1"/>
          <p:nvPr>
            <p:ph idx="11" type="ftr"/>
          </p:nvPr>
        </p:nvSpPr>
        <p:spPr>
          <a:xfrm>
            <a:off x="324000" y="4804100"/>
            <a:ext cx="5609100" cy="3093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59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2" name="Google Shape;92;p59"/>
          <p:cNvSpPr txBox="1"/>
          <p:nvPr>
            <p:ph idx="5" type="body"/>
          </p:nvPr>
        </p:nvSpPr>
        <p:spPr>
          <a:xfrm>
            <a:off x="3226500" y="1249471"/>
            <a:ext cx="2700000" cy="33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7000" lIns="81000" spcFirstLastPara="1" rIns="81000" wrap="square" tIns="27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59"/>
          <p:cNvSpPr txBox="1"/>
          <p:nvPr>
            <p:ph idx="6" type="body"/>
          </p:nvPr>
        </p:nvSpPr>
        <p:spPr>
          <a:xfrm>
            <a:off x="6129000" y="1249471"/>
            <a:ext cx="2700000" cy="33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7000" lIns="81000" spcFirstLastPara="1" rIns="81000" wrap="square" tIns="27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59"/>
          <p:cNvSpPr txBox="1"/>
          <p:nvPr>
            <p:ph idx="7" type="body"/>
          </p:nvPr>
        </p:nvSpPr>
        <p:spPr>
          <a:xfrm>
            <a:off x="319682" y="720789"/>
            <a:ext cx="8504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/>
          <p:nvPr/>
        </p:nvSpPr>
        <p:spPr>
          <a:xfrm>
            <a:off x="0" y="4774023"/>
            <a:ext cx="9144000" cy="3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40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3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8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" type="body"/>
          </p:nvPr>
        </p:nvSpPr>
        <p:spPr>
          <a:xfrm>
            <a:off x="324000" y="1296000"/>
            <a:ext cx="8505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A3D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A3DC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A3DC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A3DC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8491" y="4868771"/>
            <a:ext cx="970433" cy="17998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</p:pic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829000" y="4766807"/>
            <a:ext cx="315000" cy="3774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FBC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1" name="Google Shape;11;p40"/>
          <p:cNvCxnSpPr/>
          <p:nvPr/>
        </p:nvCxnSpPr>
        <p:spPr>
          <a:xfrm>
            <a:off x="8724356" y="4868771"/>
            <a:ext cx="0" cy="18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>
              <a:schemeClr val="dk1"/>
            </a:outerShdw>
          </a:effectLst>
        </p:spPr>
      </p:cxnSp>
      <p:sp>
        <p:nvSpPr>
          <p:cNvPr id="12" name="Google Shape;12;p40"/>
          <p:cNvSpPr txBox="1"/>
          <p:nvPr>
            <p:ph idx="11" type="ftr"/>
          </p:nvPr>
        </p:nvSpPr>
        <p:spPr>
          <a:xfrm>
            <a:off x="324000" y="4774023"/>
            <a:ext cx="5609100" cy="3696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33.jp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1.jpg"/><Relationship Id="rId6" Type="http://schemas.openxmlformats.org/officeDocument/2006/relationships/image" Target="../media/image9.png"/><Relationship Id="rId7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Relationship Id="rId4" Type="http://schemas.openxmlformats.org/officeDocument/2006/relationships/image" Target="../media/image46.jpg"/><Relationship Id="rId5" Type="http://schemas.openxmlformats.org/officeDocument/2006/relationships/image" Target="../media/image37.jpg"/><Relationship Id="rId6" Type="http://schemas.openxmlformats.org/officeDocument/2006/relationships/image" Target="../media/image9.png"/><Relationship Id="rId7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3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3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4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Relationship Id="rId4" Type="http://schemas.openxmlformats.org/officeDocument/2006/relationships/image" Target="../media/image39.png"/><Relationship Id="rId5" Type="http://schemas.openxmlformats.org/officeDocument/2006/relationships/image" Target="../media/image47.png"/><Relationship Id="rId6" Type="http://schemas.openxmlformats.org/officeDocument/2006/relationships/image" Target="../media/image52.png"/><Relationship Id="rId7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Relationship Id="rId9" Type="http://schemas.openxmlformats.org/officeDocument/2006/relationships/image" Target="../media/image17.png"/><Relationship Id="rId5" Type="http://schemas.openxmlformats.org/officeDocument/2006/relationships/image" Target="../media/image26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 title="Sfondo semitrasparente scuro"/>
          <p:cNvSpPr/>
          <p:nvPr/>
        </p:nvSpPr>
        <p:spPr>
          <a:xfrm>
            <a:off x="4758292" y="0"/>
            <a:ext cx="2984700" cy="51435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2" title="Linea di divisione"/>
          <p:cNvCxnSpPr/>
          <p:nvPr/>
        </p:nvCxnSpPr>
        <p:spPr>
          <a:xfrm>
            <a:off x="4904922" y="2915433"/>
            <a:ext cx="26790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2"/>
          <p:cNvSpPr txBox="1"/>
          <p:nvPr>
            <p:ph idx="1" type="subTitle"/>
          </p:nvPr>
        </p:nvSpPr>
        <p:spPr>
          <a:xfrm>
            <a:off x="4758292" y="3074725"/>
            <a:ext cx="29847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r>
              <a:rPr b="1" lang="it-IT" sz="1500">
                <a:solidFill>
                  <a:srgbClr val="FFC000"/>
                </a:solidFill>
              </a:rPr>
              <a:t>Scaling the inventory: come gestire un inventario extralberghiero in crescita</a:t>
            </a:r>
            <a:endParaRPr sz="1200">
              <a:solidFill>
                <a:srgbClr val="FFC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solidFill>
                  <a:srgbClr val="FFC000"/>
                </a:solidFill>
              </a:rPr>
              <a:t>Bloccato, libero, ibrido: vediamo insieme tre metodi per ottimizzare le tue performance</a:t>
            </a:r>
            <a:endParaRPr b="1" sz="1200">
              <a:solidFill>
                <a:srgbClr val="FFC000"/>
              </a:solidFill>
            </a:endParaRPr>
          </a:p>
        </p:txBody>
      </p:sp>
      <p:pic>
        <p:nvPicPr>
          <p:cNvPr id="310" name="Google Shape;3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0825" y="2085082"/>
            <a:ext cx="2479613" cy="45987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"/>
          <p:cNvSpPr txBox="1"/>
          <p:nvPr/>
        </p:nvSpPr>
        <p:spPr>
          <a:xfrm>
            <a:off x="8829000" y="4777757"/>
            <a:ext cx="315000" cy="3615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it-IT" sz="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2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2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03" name="Google Shape;503;p12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504" name="Google Shape;504;p12"/>
          <p:cNvGraphicFramePr/>
          <p:nvPr/>
        </p:nvGraphicFramePr>
        <p:xfrm>
          <a:off x="323849" y="21844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{1CDBA0EC-6A94-439B-AC7B-ECE351CB4B32}</a:tableStyleId>
              </a:tblPr>
              <a:tblGrid>
                <a:gridCol w="329775"/>
                <a:gridCol w="303750"/>
                <a:gridCol w="405000"/>
                <a:gridCol w="303750"/>
                <a:gridCol w="337500"/>
                <a:gridCol w="371250"/>
                <a:gridCol w="405000"/>
                <a:gridCol w="378850"/>
                <a:gridCol w="337100"/>
                <a:gridCol w="337100"/>
                <a:gridCol w="337100"/>
                <a:gridCol w="398650"/>
                <a:gridCol w="371250"/>
                <a:gridCol w="371250"/>
                <a:gridCol w="298200"/>
                <a:gridCol w="337100"/>
                <a:gridCol w="337100"/>
                <a:gridCol w="337100"/>
                <a:gridCol w="404500"/>
                <a:gridCol w="394400"/>
                <a:gridCol w="394400"/>
                <a:gridCol w="337100"/>
                <a:gridCol w="337100"/>
                <a:gridCol w="337100"/>
              </a:tblGrid>
              <a:tr h="21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ALLOGGIO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OCC. MAX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UTENZE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CHECK-IN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PULIZIE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BIANCHERIA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 BENVENUTO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SET CORTESIA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TOTALE PER 1 NOTTE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TOTALE PER 2 NOTTI 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TOTALE PER 3 NOTTI 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NOTTE CON COMM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NOTTI CON COMM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NOTTI CON COMM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 FEES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COSTO PERNOT. 1 NOTTE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COSTO PERNOT. 2 NOTTI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COSTO PERNOT. 3 NOTTI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BREAK EVEN POINT 1 NOTTE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BREAK EVEN POINT 2 NOTTI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BREAK EVEN POINT 3 NOTTI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BOTTOM 1N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BOTTOM 2N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b="0" lang="it-IT" sz="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BOTTOM 3N</a:t>
                      </a:r>
                      <a:endParaRPr sz="11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apt 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apt 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apt 3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217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157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1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apt 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B539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184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B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217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139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157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b="0" i="0" sz="800" u="none" cap="none" strike="noStrike"/>
                    </a:p>
                  </a:txBody>
                  <a:tcPr marT="6750" marB="6750" marR="10100" marL="10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</a:tbl>
          </a:graphicData>
        </a:graphic>
      </p:graphicFrame>
      <p:cxnSp>
        <p:nvCxnSpPr>
          <p:cNvPr id="505" name="Google Shape;505;p12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6" name="Google Shape;506;p12"/>
          <p:cNvSpPr txBox="1"/>
          <p:nvPr>
            <p:ph idx="1" type="body"/>
          </p:nvPr>
        </p:nvSpPr>
        <p:spPr>
          <a:xfrm>
            <a:off x="323848" y="3512127"/>
            <a:ext cx="8500652" cy="744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5725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it-IT" sz="1200">
                <a:solidFill>
                  <a:schemeClr val="dk1"/>
                </a:solidFill>
              </a:rPr>
              <a:t>Questo un modello per elaborare un Break Even Point per notte e quindi la Bottom Rate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507" name="Google Shape;5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08" name="Google Shape;5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09" name="Google Shape;509;p12"/>
          <p:cNvSpPr txBox="1"/>
          <p:nvPr/>
        </p:nvSpPr>
        <p:spPr>
          <a:xfrm>
            <a:off x="2029691" y="1741747"/>
            <a:ext cx="50846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7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 provato a procedere con un modello di questo tipo?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Il Break Even Point E Bottom Price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/>
          <p:nvPr/>
        </p:nvSpPr>
        <p:spPr>
          <a:xfrm>
            <a:off x="4555868" y="1194727"/>
            <a:ext cx="1775404" cy="32905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0" y="0"/>
            <a:ext cx="9144000" cy="8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3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Le Attività Del Revenue Manager Extralberghiero</a:t>
            </a:r>
            <a:endParaRPr/>
          </a:p>
        </p:txBody>
      </p:sp>
      <p:sp>
        <p:nvSpPr>
          <p:cNvPr id="519" name="Google Shape;519;p13"/>
          <p:cNvSpPr txBox="1"/>
          <p:nvPr>
            <p:ph idx="2" type="body"/>
          </p:nvPr>
        </p:nvSpPr>
        <p:spPr>
          <a:xfrm>
            <a:off x="118556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Analisi e previsione della domanda</a:t>
            </a:r>
            <a:endParaRPr/>
          </a:p>
        </p:txBody>
      </p:sp>
      <p:cxnSp>
        <p:nvCxnSpPr>
          <p:cNvPr id="520" name="Google Shape;520;p13" title="Linea di divisione"/>
          <p:cNvCxnSpPr/>
          <p:nvPr/>
        </p:nvCxnSpPr>
        <p:spPr>
          <a:xfrm>
            <a:off x="1228571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1" name="Google Shape;521;p13"/>
          <p:cNvSpPr txBox="1"/>
          <p:nvPr>
            <p:ph idx="3" type="body"/>
          </p:nvPr>
        </p:nvSpPr>
        <p:spPr>
          <a:xfrm>
            <a:off x="1185575" y="3561350"/>
            <a:ext cx="1527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Studio del territorio, competitor e struttura in consuntivo e otb</a:t>
            </a:r>
            <a:endParaRPr/>
          </a:p>
        </p:txBody>
      </p:sp>
      <p:sp>
        <p:nvSpPr>
          <p:cNvPr id="522" name="Google Shape;522;p13"/>
          <p:cNvSpPr txBox="1"/>
          <p:nvPr>
            <p:ph idx="4" type="body"/>
          </p:nvPr>
        </p:nvSpPr>
        <p:spPr>
          <a:xfrm>
            <a:off x="4729404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Commerciale</a:t>
            </a:r>
            <a:endParaRPr/>
          </a:p>
        </p:txBody>
      </p:sp>
      <p:sp>
        <p:nvSpPr>
          <p:cNvPr id="523" name="Google Shape;523;p13"/>
          <p:cNvSpPr txBox="1"/>
          <p:nvPr>
            <p:ph idx="5" type="body"/>
          </p:nvPr>
        </p:nvSpPr>
        <p:spPr>
          <a:xfrm>
            <a:off x="4729404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vendita, restrizioni, promozioni</a:t>
            </a:r>
            <a:endParaRPr/>
          </a:p>
        </p:txBody>
      </p:sp>
      <p:sp>
        <p:nvSpPr>
          <p:cNvPr id="524" name="Google Shape;524;p13"/>
          <p:cNvSpPr txBox="1"/>
          <p:nvPr>
            <p:ph idx="6" type="body"/>
          </p:nvPr>
        </p:nvSpPr>
        <p:spPr>
          <a:xfrm>
            <a:off x="294872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Costing</a:t>
            </a:r>
            <a:endParaRPr/>
          </a:p>
        </p:txBody>
      </p:sp>
      <p:sp>
        <p:nvSpPr>
          <p:cNvPr id="525" name="Google Shape;525;p13"/>
          <p:cNvSpPr txBox="1"/>
          <p:nvPr>
            <p:ph idx="7" type="body"/>
          </p:nvPr>
        </p:nvSpPr>
        <p:spPr>
          <a:xfrm>
            <a:off x="2948723" y="3565063"/>
            <a:ext cx="1484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Analisi dei costi della struttura, bottom price</a:t>
            </a:r>
            <a:endParaRPr/>
          </a:p>
        </p:txBody>
      </p:sp>
      <p:sp>
        <p:nvSpPr>
          <p:cNvPr id="526" name="Google Shape;526;p13"/>
          <p:cNvSpPr txBox="1"/>
          <p:nvPr>
            <p:ph idx="8" type="body"/>
          </p:nvPr>
        </p:nvSpPr>
        <p:spPr>
          <a:xfrm>
            <a:off x="6557221" y="3033722"/>
            <a:ext cx="1267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Tariffaria</a:t>
            </a:r>
            <a:endParaRPr/>
          </a:p>
        </p:txBody>
      </p:sp>
      <p:sp>
        <p:nvSpPr>
          <p:cNvPr id="527" name="Google Shape;527;p13"/>
          <p:cNvSpPr txBox="1"/>
          <p:nvPr>
            <p:ph idx="9" type="body"/>
          </p:nvPr>
        </p:nvSpPr>
        <p:spPr>
          <a:xfrm>
            <a:off x="6448440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pricing, tariffa di partenza dinamicizzazione</a:t>
            </a:r>
            <a:endParaRPr/>
          </a:p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829000" y="4797523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29" name="Google Shape;529;p13" title="Linea di divisione"/>
          <p:cNvCxnSpPr/>
          <p:nvPr/>
        </p:nvCxnSpPr>
        <p:spPr>
          <a:xfrm>
            <a:off x="4729403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13" title="Linea di divisione"/>
          <p:cNvCxnSpPr/>
          <p:nvPr/>
        </p:nvCxnSpPr>
        <p:spPr>
          <a:xfrm>
            <a:off x="2950208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13" title="Linea di divisione"/>
          <p:cNvCxnSpPr/>
          <p:nvPr/>
        </p:nvCxnSpPr>
        <p:spPr>
          <a:xfrm>
            <a:off x="6448440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2" name="Google Shape;532;p13"/>
          <p:cNvPicPr preferRelativeResize="0"/>
          <p:nvPr>
            <p:ph idx="16" type="pic"/>
          </p:nvPr>
        </p:nvPicPr>
        <p:blipFill rotWithShape="1">
          <a:blip r:embed="rId3">
            <a:alphaModFix/>
          </a:blip>
          <a:srcRect b="0" l="16692" r="16693" t="0"/>
          <a:stretch/>
        </p:blipFill>
        <p:spPr>
          <a:xfrm>
            <a:off x="4716773" y="1420900"/>
            <a:ext cx="1484713" cy="1485897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3" name="Google Shape;533;p13"/>
          <p:cNvPicPr preferRelativeResize="0"/>
          <p:nvPr>
            <p:ph idx="17" type="pic"/>
          </p:nvPr>
        </p:nvPicPr>
        <p:blipFill rotWithShape="1">
          <a:blip r:embed="rId4">
            <a:alphaModFix/>
          </a:blip>
          <a:srcRect b="0" l="20566" r="20571" t="0"/>
          <a:stretch/>
        </p:blipFill>
        <p:spPr>
          <a:xfrm>
            <a:off x="2954779" y="1424250"/>
            <a:ext cx="1484713" cy="1485903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4" name="Google Shape;534;p13"/>
          <p:cNvPicPr preferRelativeResize="0"/>
          <p:nvPr>
            <p:ph idx="18" type="pic"/>
          </p:nvPr>
        </p:nvPicPr>
        <p:blipFill rotWithShape="1">
          <a:blip r:embed="rId5">
            <a:alphaModFix/>
          </a:blip>
          <a:srcRect b="0" l="12529" r="12529" t="0"/>
          <a:stretch/>
        </p:blipFill>
        <p:spPr>
          <a:xfrm>
            <a:off x="6484874" y="1420900"/>
            <a:ext cx="1484713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5" name="Google Shape;535;p13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0" l="16264" r="16271" t="0"/>
          <a:stretch/>
        </p:blipFill>
        <p:spPr>
          <a:xfrm>
            <a:off x="1185563" y="1421353"/>
            <a:ext cx="1484709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36" name="Google Shape;536;p13" title="Linea di divisione"/>
          <p:cNvCxnSpPr/>
          <p:nvPr/>
        </p:nvCxnSpPr>
        <p:spPr>
          <a:xfrm>
            <a:off x="0" y="7433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13" title="Linea di divisione"/>
          <p:cNvCxnSpPr/>
          <p:nvPr/>
        </p:nvCxnSpPr>
        <p:spPr>
          <a:xfrm>
            <a:off x="7463100" y="843628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4369" y="4776659"/>
            <a:ext cx="733682" cy="3668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39" name="Google Shape;53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4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4"/>
          <p:cNvSpPr txBox="1"/>
          <p:nvPr>
            <p:ph idx="1" type="body"/>
          </p:nvPr>
        </p:nvSpPr>
        <p:spPr>
          <a:xfrm>
            <a:off x="324000" y="1223296"/>
            <a:ext cx="3539250" cy="2090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5725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it-IT" sz="1100"/>
              <a:t>La strategia commerciale prevede l’ottimizzazione di: </a:t>
            </a:r>
            <a:endParaRPr sz="1100"/>
          </a:p>
          <a:p>
            <a:pPr indent="0" lvl="0" marL="85725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950"/>
          </a:p>
          <a:p>
            <a:pPr indent="-257175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o"/>
            </a:pPr>
            <a:r>
              <a:rPr b="1" lang="it-IT" sz="950">
                <a:solidFill>
                  <a:schemeClr val="accent2"/>
                </a:solidFill>
              </a:rPr>
              <a:t>Distribuzione</a:t>
            </a:r>
            <a:r>
              <a:rPr lang="it-IT" sz="950">
                <a:solidFill>
                  <a:schemeClr val="accent2"/>
                </a:solidFill>
              </a:rPr>
              <a:t>: </a:t>
            </a:r>
            <a:br>
              <a:rPr lang="it-IT" sz="950"/>
            </a:br>
            <a:r>
              <a:rPr lang="it-IT" sz="725"/>
              <a:t>Selezione dei canali e delle tariffe dedicate</a:t>
            </a:r>
            <a:endParaRPr sz="1300"/>
          </a:p>
          <a:p>
            <a:pPr indent="-257175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o"/>
            </a:pPr>
            <a:r>
              <a:rPr b="1" lang="it-IT" sz="950">
                <a:solidFill>
                  <a:schemeClr val="accent2"/>
                </a:solidFill>
              </a:rPr>
              <a:t>Regole di ingaggio dei clienti:</a:t>
            </a:r>
            <a:br>
              <a:rPr lang="it-IT" sz="950"/>
            </a:br>
            <a:r>
              <a:rPr lang="it-IT" sz="725"/>
              <a:t>Restrizioni, politiche di cancellazione e pagamento, extra</a:t>
            </a:r>
            <a:endParaRPr sz="1300"/>
          </a:p>
          <a:p>
            <a:pPr indent="-257175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o"/>
            </a:pPr>
            <a:r>
              <a:rPr b="1" lang="it-IT" sz="950">
                <a:solidFill>
                  <a:schemeClr val="accent2"/>
                </a:solidFill>
              </a:rPr>
              <a:t>Promozioni:</a:t>
            </a:r>
            <a:br>
              <a:rPr lang="it-IT" sz="950"/>
            </a:br>
            <a:r>
              <a:rPr lang="it-IT" sz="725"/>
              <a:t>Da attivare nei casi necessità</a:t>
            </a:r>
            <a:endParaRPr sz="1300"/>
          </a:p>
          <a:p>
            <a:pPr indent="-250825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700"/>
              <a:buChar char="o"/>
            </a:pPr>
            <a:r>
              <a:rPr b="1" lang="it-IT" sz="950">
                <a:solidFill>
                  <a:schemeClr val="accent2"/>
                </a:solidFill>
              </a:rPr>
              <a:t>Manutenzione ed aggiornamento dei canali di vendita</a:t>
            </a:r>
            <a:endParaRPr b="1" sz="950">
              <a:solidFill>
                <a:schemeClr val="accent2"/>
              </a:solidFill>
            </a:endParaRPr>
          </a:p>
          <a:p>
            <a:pPr indent="0" lvl="0" marL="85725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25"/>
          </a:p>
          <a:p>
            <a:pPr indent="0" lvl="0" marL="85725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it-IT" sz="950"/>
              <a:t>L’attività di strategia commerciale </a:t>
            </a:r>
            <a:r>
              <a:rPr b="1" lang="it-IT" sz="950"/>
              <a:t>prevede il setup e monitoraggio delle modalità di vendita</a:t>
            </a:r>
            <a:r>
              <a:rPr lang="it-IT" sz="950"/>
              <a:t> ai fini di raggiungere la più </a:t>
            </a:r>
            <a:r>
              <a:rPr b="1" lang="it-IT" sz="950"/>
              <a:t>ampia fetta di mercato possibile </a:t>
            </a:r>
            <a:r>
              <a:rPr lang="it-IT" sz="950"/>
              <a:t>per la struttura.</a:t>
            </a:r>
            <a:endParaRPr sz="1300"/>
          </a:p>
        </p:txBody>
      </p:sp>
      <p:sp>
        <p:nvSpPr>
          <p:cNvPr id="547" name="Google Shape;547;p14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48" name="Google Shape;548;p14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9788" y="1223297"/>
            <a:ext cx="4614287" cy="307657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cxnSp>
        <p:nvCxnSpPr>
          <p:cNvPr id="550" name="Google Shape;550;p14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52" name="Google Shape;55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53" name="Google Shape;553;p14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La Strategia commerciale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5"/>
          <p:cNvSpPr/>
          <p:nvPr/>
        </p:nvSpPr>
        <p:spPr>
          <a:xfrm>
            <a:off x="6339528" y="1194727"/>
            <a:ext cx="1775404" cy="32905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5"/>
          <p:cNvSpPr/>
          <p:nvPr/>
        </p:nvSpPr>
        <p:spPr>
          <a:xfrm>
            <a:off x="0" y="0"/>
            <a:ext cx="9144000" cy="8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5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Le Attività Del Revenue Manager Extralberghiero</a:t>
            </a:r>
            <a:endParaRPr/>
          </a:p>
        </p:txBody>
      </p:sp>
      <p:sp>
        <p:nvSpPr>
          <p:cNvPr id="562" name="Google Shape;562;p15"/>
          <p:cNvSpPr txBox="1"/>
          <p:nvPr>
            <p:ph idx="2" type="body"/>
          </p:nvPr>
        </p:nvSpPr>
        <p:spPr>
          <a:xfrm>
            <a:off x="118556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Analisi e previsione della domanda</a:t>
            </a:r>
            <a:endParaRPr/>
          </a:p>
        </p:txBody>
      </p:sp>
      <p:cxnSp>
        <p:nvCxnSpPr>
          <p:cNvPr id="563" name="Google Shape;563;p15" title="Linea di divisione"/>
          <p:cNvCxnSpPr/>
          <p:nvPr/>
        </p:nvCxnSpPr>
        <p:spPr>
          <a:xfrm>
            <a:off x="1228571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4" name="Google Shape;564;p15"/>
          <p:cNvSpPr txBox="1"/>
          <p:nvPr>
            <p:ph idx="3" type="body"/>
          </p:nvPr>
        </p:nvSpPr>
        <p:spPr>
          <a:xfrm>
            <a:off x="1185575" y="3561350"/>
            <a:ext cx="1527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Studio del territorio, competitor e struttura in consuntivo e otb</a:t>
            </a:r>
            <a:endParaRPr/>
          </a:p>
        </p:txBody>
      </p:sp>
      <p:sp>
        <p:nvSpPr>
          <p:cNvPr id="565" name="Google Shape;565;p15"/>
          <p:cNvSpPr txBox="1"/>
          <p:nvPr>
            <p:ph idx="4" type="body"/>
          </p:nvPr>
        </p:nvSpPr>
        <p:spPr>
          <a:xfrm>
            <a:off x="4729404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Commerciale</a:t>
            </a:r>
            <a:endParaRPr/>
          </a:p>
        </p:txBody>
      </p:sp>
      <p:sp>
        <p:nvSpPr>
          <p:cNvPr id="566" name="Google Shape;566;p15"/>
          <p:cNvSpPr txBox="1"/>
          <p:nvPr>
            <p:ph idx="5" type="body"/>
          </p:nvPr>
        </p:nvSpPr>
        <p:spPr>
          <a:xfrm>
            <a:off x="4729404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vendita, restrizioni, promozioni</a:t>
            </a:r>
            <a:endParaRPr/>
          </a:p>
        </p:txBody>
      </p:sp>
      <p:sp>
        <p:nvSpPr>
          <p:cNvPr id="567" name="Google Shape;567;p15"/>
          <p:cNvSpPr txBox="1"/>
          <p:nvPr>
            <p:ph idx="6" type="body"/>
          </p:nvPr>
        </p:nvSpPr>
        <p:spPr>
          <a:xfrm>
            <a:off x="294872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Costing</a:t>
            </a:r>
            <a:endParaRPr/>
          </a:p>
        </p:txBody>
      </p:sp>
      <p:sp>
        <p:nvSpPr>
          <p:cNvPr id="568" name="Google Shape;568;p15"/>
          <p:cNvSpPr txBox="1"/>
          <p:nvPr>
            <p:ph idx="7" type="body"/>
          </p:nvPr>
        </p:nvSpPr>
        <p:spPr>
          <a:xfrm>
            <a:off x="2948723" y="3565063"/>
            <a:ext cx="1484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Analisi dei costi della struttura, bottom price</a:t>
            </a:r>
            <a:endParaRPr/>
          </a:p>
        </p:txBody>
      </p:sp>
      <p:sp>
        <p:nvSpPr>
          <p:cNvPr id="569" name="Google Shape;569;p15"/>
          <p:cNvSpPr txBox="1"/>
          <p:nvPr>
            <p:ph idx="8" type="body"/>
          </p:nvPr>
        </p:nvSpPr>
        <p:spPr>
          <a:xfrm>
            <a:off x="6557221" y="3033722"/>
            <a:ext cx="1267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Tariffaria</a:t>
            </a:r>
            <a:endParaRPr/>
          </a:p>
        </p:txBody>
      </p:sp>
      <p:sp>
        <p:nvSpPr>
          <p:cNvPr id="570" name="Google Shape;570;p15"/>
          <p:cNvSpPr txBox="1"/>
          <p:nvPr>
            <p:ph idx="9" type="body"/>
          </p:nvPr>
        </p:nvSpPr>
        <p:spPr>
          <a:xfrm>
            <a:off x="6448440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pricing, tariffa di partenza dinamicizzazione</a:t>
            </a:r>
            <a:endParaRPr/>
          </a:p>
        </p:txBody>
      </p:sp>
      <p:sp>
        <p:nvSpPr>
          <p:cNvPr id="571" name="Google Shape;571;p15"/>
          <p:cNvSpPr txBox="1"/>
          <p:nvPr>
            <p:ph idx="12" type="sldNum"/>
          </p:nvPr>
        </p:nvSpPr>
        <p:spPr>
          <a:xfrm>
            <a:off x="8829000" y="4797523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72" name="Google Shape;572;p15" title="Linea di divisione"/>
          <p:cNvCxnSpPr/>
          <p:nvPr/>
        </p:nvCxnSpPr>
        <p:spPr>
          <a:xfrm>
            <a:off x="4729403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3" name="Google Shape;573;p15" title="Linea di divisione"/>
          <p:cNvCxnSpPr/>
          <p:nvPr/>
        </p:nvCxnSpPr>
        <p:spPr>
          <a:xfrm>
            <a:off x="2950208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4" name="Google Shape;574;p15" title="Linea di divisione"/>
          <p:cNvCxnSpPr/>
          <p:nvPr/>
        </p:nvCxnSpPr>
        <p:spPr>
          <a:xfrm>
            <a:off x="6448440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5" name="Google Shape;575;p15"/>
          <p:cNvPicPr preferRelativeResize="0"/>
          <p:nvPr>
            <p:ph idx="16" type="pic"/>
          </p:nvPr>
        </p:nvPicPr>
        <p:blipFill rotWithShape="1">
          <a:blip r:embed="rId3">
            <a:alphaModFix/>
          </a:blip>
          <a:srcRect b="0" l="16692" r="16693" t="0"/>
          <a:stretch/>
        </p:blipFill>
        <p:spPr>
          <a:xfrm>
            <a:off x="4716773" y="1420900"/>
            <a:ext cx="1484713" cy="1485897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" name="Google Shape;576;p15"/>
          <p:cNvPicPr preferRelativeResize="0"/>
          <p:nvPr>
            <p:ph idx="17" type="pic"/>
          </p:nvPr>
        </p:nvPicPr>
        <p:blipFill rotWithShape="1">
          <a:blip r:embed="rId4">
            <a:alphaModFix/>
          </a:blip>
          <a:srcRect b="0" l="20566" r="20571" t="0"/>
          <a:stretch/>
        </p:blipFill>
        <p:spPr>
          <a:xfrm>
            <a:off x="2954779" y="1424250"/>
            <a:ext cx="1484713" cy="1485903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" name="Google Shape;577;p15"/>
          <p:cNvPicPr preferRelativeResize="0"/>
          <p:nvPr>
            <p:ph idx="18" type="pic"/>
          </p:nvPr>
        </p:nvPicPr>
        <p:blipFill rotWithShape="1">
          <a:blip r:embed="rId5">
            <a:alphaModFix/>
          </a:blip>
          <a:srcRect b="0" l="12529" r="12529" t="0"/>
          <a:stretch/>
        </p:blipFill>
        <p:spPr>
          <a:xfrm>
            <a:off x="6484874" y="1420900"/>
            <a:ext cx="1484713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8" name="Google Shape;578;p15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0" l="16264" r="16271" t="0"/>
          <a:stretch/>
        </p:blipFill>
        <p:spPr>
          <a:xfrm>
            <a:off x="1185563" y="1421353"/>
            <a:ext cx="1484709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79" name="Google Shape;579;p15" title="Linea di divisione"/>
          <p:cNvCxnSpPr/>
          <p:nvPr/>
        </p:nvCxnSpPr>
        <p:spPr>
          <a:xfrm>
            <a:off x="0" y="7433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5" title="Linea di divisione"/>
          <p:cNvCxnSpPr/>
          <p:nvPr/>
        </p:nvCxnSpPr>
        <p:spPr>
          <a:xfrm>
            <a:off x="7463100" y="843628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1" name="Google Shape;58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4369" y="4776659"/>
            <a:ext cx="733682" cy="3668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82" name="Google Shape;58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6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6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90" name="Google Shape;590;p16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1" name="Google Shape;5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409" y="1671411"/>
            <a:ext cx="4424928" cy="232503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cxnSp>
        <p:nvCxnSpPr>
          <p:cNvPr id="592" name="Google Shape;592;p16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3" name="Google Shape;593;p16"/>
          <p:cNvSpPr txBox="1"/>
          <p:nvPr/>
        </p:nvSpPr>
        <p:spPr>
          <a:xfrm>
            <a:off x="312621" y="1152970"/>
            <a:ext cx="39825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la sua preparazione abbiamo bisogno di: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AutoNum type="arabicPeriod"/>
            </a:pPr>
            <a: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Prezzo medio di vendita e tasso di occupazione della serie storica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partendo dal prezzo medio, sarà più basso quanto più bassa è l’occupazione raggiunta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AutoNum type="arabicPeriod"/>
            </a:pPr>
            <a: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Booking window dell’anno precedente alla data attribuita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it-IT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l’occupazione è stata raggiunta con largo anticipo allora dobbiamo porre un moltiplicatore positivo, in caso contrario negativo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AutoNum type="arabicPeriod"/>
            </a:pPr>
            <a: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Anticipo di apertura del calendario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apriamo in ritardo o stiamo effettuando un go-live abbiamo meno tempo per far lavorare le tariffe e concludere le vendite. In questo caso dobbiamo lievemente abbassare la Tariffa di Partenza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AutoNum type="arabicPeriod"/>
            </a:pPr>
            <a: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Stagionalità e eventi nella data in esame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abbiamo degli eventi importanti nuovi nel territorio dobbiamo tenerne di conto andando ad alzare la Tariffa di Partenza</a:t>
            </a:r>
            <a:br>
              <a:rPr b="0" i="0" lang="it-IT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AutoNum type="arabicPeriod"/>
            </a:pPr>
            <a: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Trend annuali di vendita </a:t>
            </a:r>
            <a:b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nel corso degli anni la struttura o il territorio hanno ricevuto importanti variazioni di prestazioni, è corretto andare ad influenzare il numero risultante dal calcolo di cui sopra in modo analogo al trend consolidato</a:t>
            </a:r>
            <a:br>
              <a:rPr b="0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AutoNum type="arabicPeriod"/>
            </a:pPr>
            <a:r>
              <a:rPr b="1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Il competitive set</a:t>
            </a:r>
            <a:br>
              <a:rPr b="0" i="0" lang="it-IT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confronto con tariffa di apertura del competitive set</a:t>
            </a:r>
            <a:br>
              <a:rPr b="0" i="0" lang="it-IT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6"/>
          <p:cNvSpPr txBox="1"/>
          <p:nvPr/>
        </p:nvSpPr>
        <p:spPr>
          <a:xfrm>
            <a:off x="351663" y="950865"/>
            <a:ext cx="8479716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Trasformare l’invenduto dell’anno precedente (in venduto il prossimo) e massimizzare i ricavi nelle date con alta pressione di domanda</a:t>
            </a:r>
            <a:endParaRPr b="0" i="1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596" name="Google Shape;59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97" name="Google Shape;597;p16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La Tariffa Di Partenza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7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7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05" name="Google Shape;605;p17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17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7" name="Google Shape;607;p17"/>
          <p:cNvSpPr txBox="1"/>
          <p:nvPr/>
        </p:nvSpPr>
        <p:spPr>
          <a:xfrm>
            <a:off x="218250" y="1498394"/>
            <a:ext cx="3510000" cy="21467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tariffa di partenza che abbiamo appena visto 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 poi essere inserita in maniera corretta.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performance degli anni analizzati, infatti, </a:t>
            </a:r>
            <a:r>
              <a:rPr b="1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si ripetono sulle stesse date esatte il prossimo</a:t>
            </a:r>
            <a:r>
              <a:rPr b="0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 sono delle regole che modificano la data di attribuzione delle prestazioni, dalle date storiche a quelle future.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Queste regole sono dei pattern, dei modelli sistemici che ci aiutano nell’attribuzione delle performance storiche alle date dell’anno in arrivo. 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it-IT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Ecco perché nel Revenue Management si parla di Calendario Ragionato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8" name="Google Shape;608;p17"/>
          <p:cNvGrpSpPr/>
          <p:nvPr/>
        </p:nvGrpSpPr>
        <p:grpSpPr>
          <a:xfrm>
            <a:off x="4047996" y="1605814"/>
            <a:ext cx="4978352" cy="1931873"/>
            <a:chOff x="1511" y="0"/>
            <a:chExt cx="6637802" cy="2575830"/>
          </a:xfrm>
        </p:grpSpPr>
        <p:sp>
          <p:nvSpPr>
            <p:cNvPr id="609" name="Google Shape;609;p17"/>
            <p:cNvSpPr/>
            <p:nvPr/>
          </p:nvSpPr>
          <p:spPr>
            <a:xfrm>
              <a:off x="1511" y="0"/>
              <a:ext cx="1473757" cy="2575830"/>
            </a:xfrm>
            <a:prstGeom prst="roundRect">
              <a:avLst>
                <a:gd fmla="val 10000" name="adj"/>
              </a:avLst>
            </a:prstGeom>
            <a:solidFill>
              <a:srgbClr val="37A3DB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 txBox="1"/>
            <p:nvPr/>
          </p:nvSpPr>
          <p:spPr>
            <a:xfrm>
              <a:off x="44676" y="43165"/>
              <a:ext cx="1387427" cy="24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425" lIns="31425" spcFirstLastPara="1" rIns="31425" wrap="square" tIns="3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 giorno della settimana: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(sabati con sabati)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1722859" y="0"/>
              <a:ext cx="1473757" cy="2575830"/>
            </a:xfrm>
            <a:prstGeom prst="roundRect">
              <a:avLst>
                <a:gd fmla="val 10000" name="adj"/>
              </a:avLst>
            </a:prstGeom>
            <a:solidFill>
              <a:srgbClr val="37A3DB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 txBox="1"/>
            <p:nvPr/>
          </p:nvSpPr>
          <p:spPr>
            <a:xfrm>
              <a:off x="1766024" y="43165"/>
              <a:ext cx="1387427" cy="24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425" lIns="31425" spcFirstLastPara="1" rIns="31425" wrap="square" tIns="3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 festività mobili: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(la pasqua)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3444208" y="0"/>
              <a:ext cx="1473757" cy="2575830"/>
            </a:xfrm>
            <a:prstGeom prst="roundRect">
              <a:avLst>
                <a:gd fmla="val 10000" name="adj"/>
              </a:avLst>
            </a:prstGeom>
            <a:solidFill>
              <a:srgbClr val="37A3DB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 txBox="1"/>
            <p:nvPr/>
          </p:nvSpPr>
          <p:spPr>
            <a:xfrm>
              <a:off x="3487373" y="43165"/>
              <a:ext cx="1387427" cy="24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425" lIns="31425" spcFirstLastPara="1" rIns="31425" wrap="square" tIns="3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Date evento fisse: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(feste comandate)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5165556" y="0"/>
              <a:ext cx="1473757" cy="2575830"/>
            </a:xfrm>
            <a:prstGeom prst="roundRect">
              <a:avLst>
                <a:gd fmla="val 10000" name="adj"/>
              </a:avLst>
            </a:prstGeom>
            <a:solidFill>
              <a:srgbClr val="37A3DB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6862"/>
                </a:srgbClr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 txBox="1"/>
            <p:nvPr/>
          </p:nvSpPr>
          <p:spPr>
            <a:xfrm>
              <a:off x="5208721" y="43165"/>
              <a:ext cx="1387427" cy="24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425" lIns="31425" spcFirstLastPara="1" rIns="31425" wrap="square" tIns="3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Periodi di anomalia produttiva: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89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rPr b="0" i="0" lang="it-IT" sz="82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(covid)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7" name="Google Shape;6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18" name="Google Shape;6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19" name="Google Shape;619;p17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Il Calendario Ragionato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8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8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27" name="Google Shape;627;p18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18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9" name="Google Shape;6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500" y="1228499"/>
            <a:ext cx="3648966" cy="24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228500"/>
            <a:ext cx="4354538" cy="2083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18"/>
          <p:cNvCxnSpPr>
            <a:stCxn id="625" idx="2"/>
          </p:cNvCxnSpPr>
          <p:nvPr/>
        </p:nvCxnSpPr>
        <p:spPr>
          <a:xfrm>
            <a:off x="4572000" y="843581"/>
            <a:ext cx="0" cy="3954900"/>
          </a:xfrm>
          <a:prstGeom prst="straightConnector1">
            <a:avLst/>
          </a:prstGeom>
          <a:noFill/>
          <a:ln cap="flat" cmpd="sng" w="9525">
            <a:solidFill>
              <a:srgbClr val="00467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2" name="Google Shape;632;p18"/>
          <p:cNvSpPr txBox="1"/>
          <p:nvPr/>
        </p:nvSpPr>
        <p:spPr>
          <a:xfrm>
            <a:off x="589500" y="3591544"/>
            <a:ext cx="3587762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it-IT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Esempio: i servizi in abbonamento</a:t>
            </a:r>
            <a:br>
              <a:rPr b="1" i="0" lang="it-IT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Date di bassa / media domanda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Prezzo di partenza basso che aumenta con l’arrivo delle prenotazioni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Stallo in booking window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Last minute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8"/>
          <p:cNvSpPr txBox="1"/>
          <p:nvPr/>
        </p:nvSpPr>
        <p:spPr>
          <a:xfrm>
            <a:off x="5043683" y="3591544"/>
            <a:ext cx="3368951" cy="9579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1" i="0" lang="it-IT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Esempio: la tecnologia</a:t>
            </a:r>
            <a:br>
              <a:rPr b="1" i="0" lang="it-IT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Date di alta domanda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Prezzo di partenza alto che diminuisce con il passare del tempo </a:t>
            </a:r>
            <a:b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(senso di urgenza)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 riduzione del prezzo dipende dalla data in esame </a:t>
            </a:r>
            <a:br>
              <a:rPr b="0" i="0" lang="it-IT" sz="825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(pasqua molto sotto data)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8"/>
          <p:cNvSpPr txBox="1"/>
          <p:nvPr/>
        </p:nvSpPr>
        <p:spPr>
          <a:xfrm>
            <a:off x="1659144" y="985501"/>
            <a:ext cx="1186863" cy="230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it-IT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PENETRAZIONE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 txBox="1"/>
          <p:nvPr/>
        </p:nvSpPr>
        <p:spPr>
          <a:xfrm>
            <a:off x="6107069" y="985501"/>
            <a:ext cx="1096695" cy="230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it-IT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SCREMATURA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37" name="Google Shape;63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38" name="Google Shape;638;p18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Penetrazione e Scrematura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8"/>
          <p:cNvSpPr/>
          <p:nvPr/>
        </p:nvSpPr>
        <p:spPr>
          <a:xfrm>
            <a:off x="0" y="1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8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500"/>
              <a:t>Andiamo subito al punto: in base a cosa cambi le tue tariffe?</a:t>
            </a:r>
            <a:br>
              <a:rPr lang="it-IT" sz="1500"/>
            </a:br>
            <a:br>
              <a:rPr lang="it-IT" sz="1500"/>
            </a:br>
            <a:endParaRPr sz="1500"/>
          </a:p>
        </p:txBody>
      </p:sp>
      <p:sp>
        <p:nvSpPr>
          <p:cNvPr id="646" name="Google Shape;646;p78"/>
          <p:cNvSpPr txBox="1"/>
          <p:nvPr>
            <p:ph idx="1" type="body"/>
          </p:nvPr>
        </p:nvSpPr>
        <p:spPr>
          <a:xfrm>
            <a:off x="324000" y="1057072"/>
            <a:ext cx="3674250" cy="2175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Yield map (matrice con anticipo di prenotazione e tasso di occupazione)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Pace (velocità di ingresso delle prenotazioni)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Stagionalità (potenzialità di ogni giorno dell’anno)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Trend della struttura e del mercato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Performance in relazione ai cluster assegnati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Tariffe del competitive set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Tasso di occupazione del competitive set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Giorno della settimana</a:t>
            </a:r>
            <a:endParaRPr/>
          </a:p>
          <a:p>
            <a:pPr indent="-3175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it-IT" sz="1000"/>
              <a:t>Settimana del mese</a:t>
            </a:r>
            <a:endParaRPr/>
          </a:p>
          <a:p>
            <a:pPr indent="-2286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000"/>
          </a:p>
          <a:p>
            <a:pPr indent="-2286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000"/>
          </a:p>
          <a:p>
            <a:pPr indent="-2286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000"/>
          </a:p>
          <a:p>
            <a:pPr indent="-228600" lvl="0" marL="42862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000"/>
          </a:p>
          <a:p>
            <a:pPr indent="-125413" lvl="0" marL="3857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000"/>
          </a:p>
        </p:txBody>
      </p:sp>
      <p:sp>
        <p:nvSpPr>
          <p:cNvPr id="647" name="Google Shape;647;p78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48" name="Google Shape;648;p78" title="Linea di divisione"/>
          <p:cNvCxnSpPr/>
          <p:nvPr/>
        </p:nvCxnSpPr>
        <p:spPr>
          <a:xfrm>
            <a:off x="1" y="7433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78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51" name="Google Shape;65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52" name="Google Shape;652;p78"/>
          <p:cNvSpPr txBox="1"/>
          <p:nvPr/>
        </p:nvSpPr>
        <p:spPr>
          <a:xfrm>
            <a:off x="1409063" y="342901"/>
            <a:ext cx="6325875" cy="496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21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Alcune variabili della dinamicizzazione tariffaria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8"/>
          <p:cNvSpPr txBox="1"/>
          <p:nvPr/>
        </p:nvSpPr>
        <p:spPr>
          <a:xfrm>
            <a:off x="5145750" y="1057072"/>
            <a:ext cx="3674400" cy="21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Gaps (effetto groviera del calendario)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Settimane parziali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Min. stay / durata di soggiorno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Numero di occupanti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Canali di provenienza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Trattamenti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Politiche di cancellazione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Meteo</a:t>
            </a:r>
            <a:endParaRPr/>
          </a:p>
          <a:p>
            <a:pPr indent="-342900" lvl="0" marL="428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400"/>
              <a:buFont typeface="Arial"/>
              <a:buAutoNum type="arabicPeriod" startAt="10"/>
            </a:pPr>
            <a:r>
              <a:rPr b="0" i="0" lang="it-IT" sz="10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Voli</a:t>
            </a:r>
            <a:endParaRPr/>
          </a:p>
        </p:txBody>
      </p:sp>
      <p:sp>
        <p:nvSpPr>
          <p:cNvPr id="654" name="Google Shape;654;p78"/>
          <p:cNvSpPr txBox="1"/>
          <p:nvPr/>
        </p:nvSpPr>
        <p:spPr>
          <a:xfrm>
            <a:off x="1882005" y="4145924"/>
            <a:ext cx="6754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71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800"/>
              <a:buFont typeface="Courier New"/>
              <a:buNone/>
            </a:pPr>
            <a:r>
              <a:rPr b="1" i="0" lang="it-IT" sz="15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Ogni variabile ha una rilevanza sul risultato finale. </a:t>
            </a:r>
            <a:endParaRPr/>
          </a:p>
          <a:p>
            <a:pPr indent="0" lvl="0" marL="1714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7A3DC"/>
              </a:buClr>
              <a:buSzPts val="1800"/>
              <a:buFont typeface="Courier New"/>
              <a:buNone/>
            </a:pPr>
            <a:r>
              <a:rPr b="1" i="0" lang="it-IT" sz="1500" u="none" cap="none" strike="noStrike">
                <a:solidFill>
                  <a:srgbClr val="313130"/>
                </a:solidFill>
                <a:latin typeface="Arial"/>
                <a:ea typeface="Arial"/>
                <a:cs typeface="Arial"/>
                <a:sym typeface="Arial"/>
              </a:rPr>
              <a:t>La pesantezza di ogni variabile può subire diverse modifiche nel tempo.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62" name="Google Shape;662;p20"/>
          <p:cNvSpPr txBox="1"/>
          <p:nvPr>
            <p:ph idx="1" type="body"/>
          </p:nvPr>
        </p:nvSpPr>
        <p:spPr>
          <a:xfrm>
            <a:off x="324000" y="1916403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/>
              <a:t>Cosa esattamente dinamicizza un revenue manager extralberghiero?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/>
              <a:t>Come si gestisce un inventario extralberghiero in forte crescita?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cxnSp>
        <p:nvCxnSpPr>
          <p:cNvPr id="663" name="Google Shape;663;p20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4" name="Google Shape;664;p20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5" name="Google Shape;6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66" name="Google Shape;6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67" name="Google Shape;667;p20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Focus di oggi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cnologia e gestione degli inventari" id="668" name="Google Shape;66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37" y="1671161"/>
            <a:ext cx="4648199" cy="180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1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1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76" name="Google Shape;676;p21"/>
          <p:cNvSpPr txBox="1"/>
          <p:nvPr>
            <p:ph idx="1" type="body"/>
          </p:nvPr>
        </p:nvSpPr>
        <p:spPr>
          <a:xfrm>
            <a:off x="297825" y="1302918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600"/>
              <a:t>C’era una volta il listino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050"/>
              <a:t>Per anni </a:t>
            </a:r>
            <a:r>
              <a:rPr lang="it-IT" sz="1050"/>
              <a:t>il nostro settore ha utilizzato questo metodo.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In questo caso </a:t>
            </a:r>
            <a:r>
              <a:rPr b="1" lang="it-IT" sz="1050"/>
              <a:t>la tariffa è impostata su singola tipologia o camera ed è statica</a:t>
            </a:r>
            <a:r>
              <a:rPr lang="it-IT" sz="105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Si basa </a:t>
            </a:r>
            <a:r>
              <a:rPr b="1" lang="it-IT" sz="1050"/>
              <a:t>sull’esperienza del gestore </a:t>
            </a:r>
            <a:r>
              <a:rPr lang="it-IT" sz="1050"/>
              <a:t>e trova efficienza in presenza di: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inventari ridotti 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stabilità di andamento della domanda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In mancanza di queste due proprietà </a:t>
            </a:r>
            <a:r>
              <a:rPr b="1" lang="it-IT" sz="1050"/>
              <a:t>il listino è sensibilmente inefficiente</a:t>
            </a:r>
            <a:endParaRPr b="1"/>
          </a:p>
        </p:txBody>
      </p:sp>
      <p:cxnSp>
        <p:nvCxnSpPr>
          <p:cNvPr id="677" name="Google Shape;677;p21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21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80" name="Google Shape;68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81" name="Google Shape;681;p21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Facciamo Un Passo Indietro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stino - BeB San Lorenzo" id="682" name="Google Shape;682;p21"/>
          <p:cNvPicPr preferRelativeResize="0"/>
          <p:nvPr/>
        </p:nvPicPr>
        <p:blipFill rotWithShape="1">
          <a:blip r:embed="rId5">
            <a:alphaModFix/>
          </a:blip>
          <a:srcRect b="25345" l="4497" r="7681" t="22960"/>
          <a:stretch/>
        </p:blipFill>
        <p:spPr>
          <a:xfrm>
            <a:off x="4084313" y="1799521"/>
            <a:ext cx="4659487" cy="1544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6"/>
          <p:cNvSpPr/>
          <p:nvPr/>
        </p:nvSpPr>
        <p:spPr>
          <a:xfrm>
            <a:off x="0" y="1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6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19" name="Google Shape;319;p76"/>
          <p:cNvSpPr txBox="1"/>
          <p:nvPr>
            <p:ph type="title"/>
          </p:nvPr>
        </p:nvSpPr>
        <p:spPr>
          <a:xfrm>
            <a:off x="324000" y="1"/>
            <a:ext cx="3312169" cy="834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2100">
                <a:solidFill>
                  <a:srgbClr val="FFC000"/>
                </a:solidFill>
              </a:rPr>
              <a:t>Chi Sono</a:t>
            </a:r>
            <a:endParaRPr/>
          </a:p>
        </p:txBody>
      </p:sp>
      <p:sp>
        <p:nvSpPr>
          <p:cNvPr id="320" name="Google Shape;320;p76"/>
          <p:cNvSpPr txBox="1"/>
          <p:nvPr>
            <p:ph idx="1" type="body"/>
          </p:nvPr>
        </p:nvSpPr>
        <p:spPr>
          <a:xfrm>
            <a:off x="0" y="1181590"/>
            <a:ext cx="3998250" cy="2850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b="1" lang="it-IT" sz="825"/>
              <a:t>Studente di informatica presso l’Università di Matematica</a:t>
            </a:r>
            <a:r>
              <a:rPr lang="it-IT" sz="825"/>
              <a:t>, poi proseguito con economia del turismo alla </a:t>
            </a:r>
            <a:r>
              <a:rPr b="1" lang="it-IT" sz="825"/>
              <a:t>Bocconi di Milano</a:t>
            </a:r>
            <a:r>
              <a:rPr lang="it-IT" sz="825"/>
              <a:t>.</a:t>
            </a:r>
            <a:endParaRPr/>
          </a:p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b="1" lang="it-IT" sz="825"/>
              <a:t>Sono stato titolare di un B&amp;B in Firenze per 7 anni</a:t>
            </a:r>
            <a:r>
              <a:rPr lang="it-IT" sz="825"/>
              <a:t>, ho fornito le mie consulenze private per molti gestori di appartamenti, agriturismi, affittacamere e case vacanza.</a:t>
            </a:r>
            <a:endParaRPr/>
          </a:p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b="1" lang="it-IT" sz="825"/>
              <a:t>Dopo aver lavorato per oltre 10 anni come revenue manager per l’extra-alberghiero nel 2017 ho fondato Full Price </a:t>
            </a:r>
            <a:r>
              <a:rPr lang="it-IT" sz="825"/>
              <a:t>e in pochi anni, insieme al mio team, siamo arrivati a gestire dinamicamente le tariffe di oltre 2500 alloggi in 100 città nel mondo tra cui Milano, Londra, Miami, Tallinn e Phuket.</a:t>
            </a:r>
            <a:endParaRPr/>
          </a:p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b="1" lang="it-IT" sz="825"/>
              <a:t>Nel 2020 sono stato co-fondatore di Turismo Digitale</a:t>
            </a:r>
            <a:r>
              <a:rPr lang="it-IT" sz="825"/>
              <a:t>, una community che eroga formazione ed informazione turistica, sono co-fondatore di </a:t>
            </a:r>
            <a:r>
              <a:rPr b="1" lang="it-IT" sz="825"/>
              <a:t>Extra Academy</a:t>
            </a:r>
            <a:r>
              <a:rPr lang="it-IT" sz="825"/>
              <a:t>, un progetto di formazione extralberghiera con alcuni tra i migliori professionisti del settore, e sono docente ed autore per Extra-alberghiero.it</a:t>
            </a:r>
            <a:endParaRPr/>
          </a:p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b="1" lang="it-IT" sz="825"/>
              <a:t>A maggio 2021 ho pubblicato il mio primo libro: Il Revenue Management Extra-alberghiero</a:t>
            </a:r>
            <a:r>
              <a:rPr lang="it-IT" sz="825"/>
              <a:t>, un manuale per aiutare i gestori ad aumentare le loro performance con il Revenue Management.</a:t>
            </a:r>
            <a:endParaRPr/>
          </a:p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b="1" lang="it-IT" sz="825"/>
              <a:t>A novembre 2021 con il team di Extra Academy sono stato co-autore del libro Extra Book</a:t>
            </a:r>
            <a:r>
              <a:rPr lang="it-IT" sz="825"/>
              <a:t>, edito da Full Price Publishing, un manuale scritto dai maggiori esperti in Italia che affronta le attività da svolgere per le imprese extra-alberghiere.</a:t>
            </a:r>
            <a:endParaRPr/>
          </a:p>
          <a:p>
            <a:pPr indent="-171450" lvl="0" marL="3429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25"/>
          </a:p>
        </p:txBody>
      </p:sp>
      <p:cxnSp>
        <p:nvCxnSpPr>
          <p:cNvPr id="321" name="Google Shape;321;p76" title="Linea di divisione"/>
          <p:cNvCxnSpPr/>
          <p:nvPr/>
        </p:nvCxnSpPr>
        <p:spPr>
          <a:xfrm>
            <a:off x="1" y="7433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76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76"/>
          <p:cNvPicPr preferRelativeResize="0"/>
          <p:nvPr/>
        </p:nvPicPr>
        <p:blipFill rotWithShape="1">
          <a:blip r:embed="rId3">
            <a:alphaModFix/>
          </a:blip>
          <a:srcRect b="4312" l="46359" r="8292" t="2676"/>
          <a:stretch/>
        </p:blipFill>
        <p:spPr>
          <a:xfrm>
            <a:off x="4316703" y="370886"/>
            <a:ext cx="4146762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6709" y="2874845"/>
            <a:ext cx="1258453" cy="1872169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25" name="Google Shape;32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4998" y="2874844"/>
            <a:ext cx="1258462" cy="187216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6" name="Google Shape;326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27" name="Google Shape;327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2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90" name="Google Shape;690;p22"/>
          <p:cNvSpPr txBox="1"/>
          <p:nvPr>
            <p:ph idx="1" type="body"/>
          </p:nvPr>
        </p:nvSpPr>
        <p:spPr>
          <a:xfrm>
            <a:off x="297825" y="1391645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600"/>
              <a:t>I CLUSTER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Al crescere dell’inventario, delle tipologie e delle destinazioni in cui la struttura è posizionata è diventata necessaria </a:t>
            </a:r>
            <a:r>
              <a:rPr b="1" lang="it-IT" sz="1050"/>
              <a:t>la divisione in gruppi delle unità ricettive.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Tali gruppi rendono </a:t>
            </a:r>
            <a:r>
              <a:rPr b="1" lang="it-IT" sz="1050"/>
              <a:t>possibile la previsione, gestione e tariffazione delle unità </a:t>
            </a:r>
            <a:r>
              <a:rPr lang="it-IT" sz="1050"/>
              <a:t>e permettono una più efficiente dinamicizzazione.</a:t>
            </a:r>
            <a:endParaRPr/>
          </a:p>
        </p:txBody>
      </p:sp>
      <p:cxnSp>
        <p:nvCxnSpPr>
          <p:cNvPr id="691" name="Google Shape;691;p22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22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94" name="Google Shape;6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95" name="Google Shape;695;p22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La Divisione In Cluster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aggruppamento - Twaino" id="696" name="Google Shape;696;p22"/>
          <p:cNvPicPr preferRelativeResize="0"/>
          <p:nvPr/>
        </p:nvPicPr>
        <p:blipFill rotWithShape="1">
          <a:blip r:embed="rId5">
            <a:alphaModFix/>
          </a:blip>
          <a:srcRect b="11440" l="0" r="0" t="0"/>
          <a:stretch/>
        </p:blipFill>
        <p:spPr>
          <a:xfrm>
            <a:off x="4344762" y="1417365"/>
            <a:ext cx="4037237" cy="236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22"/>
          <p:cNvSpPr/>
          <p:nvPr/>
        </p:nvSpPr>
        <p:spPr>
          <a:xfrm>
            <a:off x="5971309" y="3144981"/>
            <a:ext cx="838200" cy="36714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it-IT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3"/>
          <p:cNvSpPr txBox="1"/>
          <p:nvPr>
            <p:ph idx="2" type="body"/>
          </p:nvPr>
        </p:nvSpPr>
        <p:spPr>
          <a:xfrm>
            <a:off x="314019" y="3861092"/>
            <a:ext cx="2685004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Vicinanza dai punti di interesse</a:t>
            </a:r>
            <a:endParaRPr/>
          </a:p>
        </p:txBody>
      </p:sp>
      <p:sp>
        <p:nvSpPr>
          <p:cNvPr id="704" name="Google Shape;704;p23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5" name="Google Shape;705;p23"/>
          <p:cNvSpPr txBox="1"/>
          <p:nvPr>
            <p:ph idx="5" type="body"/>
          </p:nvPr>
        </p:nvSpPr>
        <p:spPr>
          <a:xfrm>
            <a:off x="295041" y="3378785"/>
            <a:ext cx="2685004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1800"/>
              <a:t>Location</a:t>
            </a:r>
            <a:endParaRPr/>
          </a:p>
        </p:txBody>
      </p:sp>
      <p:sp>
        <p:nvSpPr>
          <p:cNvPr id="706" name="Google Shape;706;p23"/>
          <p:cNvSpPr txBox="1"/>
          <p:nvPr>
            <p:ph idx="6" type="body"/>
          </p:nvPr>
        </p:nvSpPr>
        <p:spPr>
          <a:xfrm>
            <a:off x="3219519" y="3394944"/>
            <a:ext cx="2685004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1800"/>
              <a:t>Qualità</a:t>
            </a:r>
            <a:endParaRPr/>
          </a:p>
        </p:txBody>
      </p:sp>
      <p:sp>
        <p:nvSpPr>
          <p:cNvPr id="707" name="Google Shape;707;p23"/>
          <p:cNvSpPr txBox="1"/>
          <p:nvPr>
            <p:ph idx="7" type="body"/>
          </p:nvPr>
        </p:nvSpPr>
        <p:spPr>
          <a:xfrm>
            <a:off x="6127068" y="3394944"/>
            <a:ext cx="2701932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1800"/>
              <a:t>Capienza</a:t>
            </a:r>
            <a:endParaRPr/>
          </a:p>
        </p:txBody>
      </p:sp>
      <p:sp>
        <p:nvSpPr>
          <p:cNvPr id="708" name="Google Shape;708;p23"/>
          <p:cNvSpPr txBox="1"/>
          <p:nvPr/>
        </p:nvSpPr>
        <p:spPr>
          <a:xfrm>
            <a:off x="3219320" y="3861092"/>
            <a:ext cx="268448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Appealing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3"/>
          <p:cNvSpPr txBox="1"/>
          <p:nvPr/>
        </p:nvSpPr>
        <p:spPr>
          <a:xfrm>
            <a:off x="6125449" y="3880381"/>
            <a:ext cx="2701404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Posti letto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23" title="Linea di divisione"/>
          <p:cNvCxnSpPr/>
          <p:nvPr/>
        </p:nvCxnSpPr>
        <p:spPr>
          <a:xfrm>
            <a:off x="314415" y="3746858"/>
            <a:ext cx="268448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23" title="Linea di divisione"/>
          <p:cNvCxnSpPr/>
          <p:nvPr/>
        </p:nvCxnSpPr>
        <p:spPr>
          <a:xfrm>
            <a:off x="3219611" y="3763018"/>
            <a:ext cx="268448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23" title="Linea di divisione"/>
          <p:cNvCxnSpPr/>
          <p:nvPr/>
        </p:nvCxnSpPr>
        <p:spPr>
          <a:xfrm>
            <a:off x="6127518" y="3766147"/>
            <a:ext cx="2701404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20" y="1527491"/>
            <a:ext cx="2685005" cy="17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3"/>
          <p:cNvPicPr preferRelativeResize="0"/>
          <p:nvPr/>
        </p:nvPicPr>
        <p:blipFill rotWithShape="1">
          <a:blip r:embed="rId4">
            <a:alphaModFix/>
          </a:blip>
          <a:srcRect b="4841" l="0" r="0" t="0"/>
          <a:stretch/>
        </p:blipFill>
        <p:spPr>
          <a:xfrm>
            <a:off x="3219518" y="1519559"/>
            <a:ext cx="2685005" cy="179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899" y="1528469"/>
            <a:ext cx="2682954" cy="1784868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23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23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23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720" name="Google Shape;72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721" name="Google Shape;721;p23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La Clusterizzazione Dell’inventario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4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4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29" name="Google Shape;729;p24"/>
          <p:cNvSpPr txBox="1"/>
          <p:nvPr>
            <p:ph idx="1" type="body"/>
          </p:nvPr>
        </p:nvSpPr>
        <p:spPr>
          <a:xfrm>
            <a:off x="297825" y="1391645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600"/>
              <a:t>I CLUSTER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In questo modo </a:t>
            </a:r>
            <a:r>
              <a:rPr b="1" lang="it-IT" sz="1050"/>
              <a:t>la struttura è divisa in gruppi omogenei</a:t>
            </a:r>
            <a:r>
              <a:rPr lang="it-IT" sz="1050"/>
              <a:t> secondo l’offerta ed è possibile agire con il pricing all’interno dei singoli cluster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050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Qui l’approccio si divide in tre possibili metodi tutti e tre performanti 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Bloccato 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Libero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Ibrido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050"/>
          </a:p>
        </p:txBody>
      </p:sp>
      <p:cxnSp>
        <p:nvCxnSpPr>
          <p:cNvPr id="730" name="Google Shape;730;p24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24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733" name="Google Shape;73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734" name="Google Shape;734;p24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La Divisione In Cluster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aggruppamento - Twaino" id="735" name="Google Shape;735;p24"/>
          <p:cNvPicPr preferRelativeResize="0"/>
          <p:nvPr/>
        </p:nvPicPr>
        <p:blipFill rotWithShape="1">
          <a:blip r:embed="rId5">
            <a:alphaModFix/>
          </a:blip>
          <a:srcRect b="11440" l="0" r="0" t="0"/>
          <a:stretch/>
        </p:blipFill>
        <p:spPr>
          <a:xfrm>
            <a:off x="4344762" y="1417365"/>
            <a:ext cx="4037237" cy="236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24"/>
          <p:cNvSpPr/>
          <p:nvPr/>
        </p:nvSpPr>
        <p:spPr>
          <a:xfrm>
            <a:off x="5971309" y="3144981"/>
            <a:ext cx="838200" cy="36714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it-IT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4"/>
          <p:cNvSpPr/>
          <p:nvPr/>
        </p:nvSpPr>
        <p:spPr>
          <a:xfrm>
            <a:off x="4700023" y="1510102"/>
            <a:ext cx="3339757" cy="367146"/>
          </a:xfrm>
          <a:prstGeom prst="rect">
            <a:avLst/>
          </a:prstGeom>
          <a:solidFill>
            <a:srgbClr val="ADD9F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4"/>
          <p:cNvSpPr/>
          <p:nvPr/>
        </p:nvSpPr>
        <p:spPr>
          <a:xfrm>
            <a:off x="4700023" y="1510102"/>
            <a:ext cx="838200" cy="36714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it-IT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MILANO APT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4"/>
          <p:cNvSpPr/>
          <p:nvPr/>
        </p:nvSpPr>
        <p:spPr>
          <a:xfrm>
            <a:off x="5533875" y="1510102"/>
            <a:ext cx="838200" cy="36714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it-IT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MILANO APT LUXURY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4"/>
          <p:cNvSpPr/>
          <p:nvPr/>
        </p:nvSpPr>
        <p:spPr>
          <a:xfrm>
            <a:off x="6363380" y="1510102"/>
            <a:ext cx="838200" cy="36714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it-IT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HOTEL FIRENZE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4"/>
          <p:cNvSpPr/>
          <p:nvPr/>
        </p:nvSpPr>
        <p:spPr>
          <a:xfrm>
            <a:off x="7201580" y="1510102"/>
            <a:ext cx="838200" cy="36714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it-IT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FIRENZE APT 10 PAX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5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748" name="Google Shape;748;p25"/>
          <p:cNvGrpSpPr/>
          <p:nvPr/>
        </p:nvGrpSpPr>
        <p:grpSpPr>
          <a:xfrm>
            <a:off x="5085176" y="1223658"/>
            <a:ext cx="6243106" cy="2617004"/>
            <a:chOff x="1123922" y="402404"/>
            <a:chExt cx="8324142" cy="3879729"/>
          </a:xfrm>
        </p:grpSpPr>
        <p:sp>
          <p:nvSpPr>
            <p:cNvPr id="749" name="Google Shape;749;p25"/>
            <p:cNvSpPr/>
            <p:nvPr/>
          </p:nvSpPr>
          <p:spPr>
            <a:xfrm>
              <a:off x="1123922" y="1881648"/>
              <a:ext cx="1207848" cy="603924"/>
            </a:xfrm>
            <a:prstGeom prst="roundRect">
              <a:avLst>
                <a:gd fmla="val 10000" name="adj"/>
              </a:avLst>
            </a:prstGeom>
            <a:solidFill>
              <a:srgbClr val="2F93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5"/>
            <p:cNvSpPr txBox="1"/>
            <p:nvPr/>
          </p:nvSpPr>
          <p:spPr>
            <a:xfrm>
              <a:off x="1141610" y="1933681"/>
              <a:ext cx="1172472" cy="568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Azienda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2332212" y="1896145"/>
              <a:ext cx="531660" cy="550650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5"/>
            <p:cNvSpPr txBox="1"/>
            <p:nvPr/>
          </p:nvSpPr>
          <p:spPr>
            <a:xfrm rot="-3310531">
              <a:off x="2552190" y="2493933"/>
              <a:ext cx="42301" cy="42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2814910" y="1865865"/>
              <a:ext cx="1207848" cy="603924"/>
            </a:xfrm>
            <a:prstGeom prst="roundRect">
              <a:avLst>
                <a:gd fmla="val 10000" name="adj"/>
              </a:avLst>
            </a:prstGeom>
            <a:solidFill>
              <a:srgbClr val="3EA4D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5"/>
            <p:cNvSpPr txBox="1"/>
            <p:nvPr/>
          </p:nvSpPr>
          <p:spPr>
            <a:xfrm>
              <a:off x="2832598" y="1883553"/>
              <a:ext cx="1172472" cy="568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1</a:t>
              </a:r>
              <a:endPara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5"/>
            <p:cNvSpPr/>
            <p:nvPr/>
          </p:nvSpPr>
          <p:spPr>
            <a:xfrm rot="-2843521">
              <a:off x="3762241" y="1536549"/>
              <a:ext cx="1606708" cy="45719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5"/>
            <p:cNvSpPr txBox="1"/>
            <p:nvPr/>
          </p:nvSpPr>
          <p:spPr>
            <a:xfrm rot="-2843521">
              <a:off x="4530068" y="1531847"/>
              <a:ext cx="80913" cy="80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5118290" y="674817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5"/>
            <p:cNvSpPr txBox="1"/>
            <p:nvPr/>
          </p:nvSpPr>
          <p:spPr>
            <a:xfrm>
              <a:off x="5147771" y="704298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it-IT" sz="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1</a:t>
              </a:r>
              <a:endParaRPr b="0" i="0" sz="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5"/>
            <p:cNvSpPr txBox="1"/>
            <p:nvPr/>
          </p:nvSpPr>
          <p:spPr>
            <a:xfrm rot="-1076028">
              <a:off x="6941388" y="732487"/>
              <a:ext cx="68253" cy="68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5"/>
            <p:cNvSpPr txBox="1"/>
            <p:nvPr/>
          </p:nvSpPr>
          <p:spPr>
            <a:xfrm rot="-754191">
              <a:off x="9347138" y="407783"/>
              <a:ext cx="55548" cy="55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5"/>
            <p:cNvSpPr txBox="1"/>
            <p:nvPr/>
          </p:nvSpPr>
          <p:spPr>
            <a:xfrm rot="1359679">
              <a:off x="9345536" y="753438"/>
              <a:ext cx="58753" cy="58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5"/>
            <p:cNvSpPr txBox="1"/>
            <p:nvPr/>
          </p:nvSpPr>
          <p:spPr>
            <a:xfrm rot="2796869">
              <a:off x="9335447" y="1090606"/>
              <a:ext cx="78929" cy="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5"/>
            <p:cNvSpPr txBox="1"/>
            <p:nvPr/>
          </p:nvSpPr>
          <p:spPr>
            <a:xfrm rot="3570737">
              <a:off x="9321481" y="1423896"/>
              <a:ext cx="106862" cy="106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5"/>
            <p:cNvSpPr txBox="1"/>
            <p:nvPr/>
          </p:nvSpPr>
          <p:spPr>
            <a:xfrm rot="715246">
              <a:off x="6942330" y="1080686"/>
              <a:ext cx="66368" cy="66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5"/>
            <p:cNvSpPr/>
            <p:nvPr/>
          </p:nvSpPr>
          <p:spPr>
            <a:xfrm rot="614618">
              <a:off x="4042274" y="2230195"/>
              <a:ext cx="1086924" cy="50834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5"/>
            <p:cNvSpPr txBox="1"/>
            <p:nvPr/>
          </p:nvSpPr>
          <p:spPr>
            <a:xfrm rot="614618">
              <a:off x="4542693" y="2238984"/>
              <a:ext cx="55663" cy="5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5118290" y="2063843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BC02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5"/>
            <p:cNvSpPr txBox="1"/>
            <p:nvPr/>
          </p:nvSpPr>
          <p:spPr>
            <a:xfrm>
              <a:off x="5147771" y="2093324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it-IT" sz="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2</a:t>
              </a:r>
              <a:endParaRPr b="0" i="0" sz="67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5"/>
            <p:cNvSpPr txBox="1"/>
            <p:nvPr/>
          </p:nvSpPr>
          <p:spPr>
            <a:xfrm rot="-1076028">
              <a:off x="6941388" y="2121513"/>
              <a:ext cx="68253" cy="68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5"/>
            <p:cNvSpPr txBox="1"/>
            <p:nvPr/>
          </p:nvSpPr>
          <p:spPr>
            <a:xfrm rot="715246">
              <a:off x="6942330" y="2469712"/>
              <a:ext cx="66368" cy="66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5"/>
            <p:cNvSpPr/>
            <p:nvPr/>
          </p:nvSpPr>
          <p:spPr>
            <a:xfrm flipH="1" rot="-8449888">
              <a:off x="3902336" y="2565230"/>
              <a:ext cx="1387972" cy="137583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5"/>
            <p:cNvSpPr txBox="1"/>
            <p:nvPr/>
          </p:nvSpPr>
          <p:spPr>
            <a:xfrm rot="2350112">
              <a:off x="4535198" y="2578746"/>
              <a:ext cx="70652" cy="70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5118290" y="2758356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5"/>
            <p:cNvSpPr txBox="1"/>
            <p:nvPr/>
          </p:nvSpPr>
          <p:spPr>
            <a:xfrm>
              <a:off x="5147771" y="2787837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it-IT" sz="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3</a:t>
              </a:r>
              <a:endParaRPr b="0" i="0" sz="67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 rot="3292721">
              <a:off x="3618402" y="2935221"/>
              <a:ext cx="1904246" cy="22763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5"/>
            <p:cNvSpPr txBox="1"/>
            <p:nvPr/>
          </p:nvSpPr>
          <p:spPr>
            <a:xfrm rot="3292721">
              <a:off x="4522919" y="2898997"/>
              <a:ext cx="95212" cy="9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5"/>
                <a:buFont typeface="Arial"/>
                <a:buNone/>
              </a:pPr>
              <a:r>
                <a:t/>
              </a:r>
              <a:endParaRPr b="0" i="0" sz="5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118290" y="3423416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BC02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 txBox="1"/>
            <p:nvPr/>
          </p:nvSpPr>
          <p:spPr>
            <a:xfrm>
              <a:off x="5147771" y="3452897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it-IT" sz="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4</a:t>
              </a:r>
              <a:endParaRPr b="0" i="0" sz="67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5"/>
            <p:cNvSpPr txBox="1"/>
            <p:nvPr/>
          </p:nvSpPr>
          <p:spPr>
            <a:xfrm>
              <a:off x="2561262" y="2850262"/>
              <a:ext cx="24156" cy="2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5"/>
            <p:cNvSpPr txBox="1"/>
            <p:nvPr/>
          </p:nvSpPr>
          <p:spPr>
            <a:xfrm>
              <a:off x="2832598" y="2787838"/>
              <a:ext cx="1172472" cy="568548"/>
            </a:xfrm>
            <a:prstGeom prst="rect">
              <a:avLst/>
            </a:prstGeom>
            <a:gradFill>
              <a:gsLst>
                <a:gs pos="0">
                  <a:srgbClr val="8CDAFF"/>
                </a:gs>
                <a:gs pos="35000">
                  <a:srgbClr val="AEE2FF"/>
                </a:gs>
                <a:gs pos="100000">
                  <a:srgbClr val="DCF5FF"/>
                </a:gs>
              </a:gsLst>
              <a:lin ang="16200000" scaled="0"/>
            </a:gradFill>
            <a:ln cap="flat" cmpd="sng" w="9525">
              <a:solidFill>
                <a:srgbClr val="30A0D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5"/>
            <p:cNvSpPr txBox="1"/>
            <p:nvPr/>
          </p:nvSpPr>
          <p:spPr>
            <a:xfrm>
              <a:off x="2832598" y="3713585"/>
              <a:ext cx="1172472" cy="568548"/>
            </a:xfrm>
            <a:prstGeom prst="rect">
              <a:avLst/>
            </a:prstGeom>
            <a:gradFill>
              <a:gsLst>
                <a:gs pos="0">
                  <a:srgbClr val="8CDAFF"/>
                </a:gs>
                <a:gs pos="35000">
                  <a:srgbClr val="AEE2FF"/>
                </a:gs>
                <a:gs pos="100000">
                  <a:srgbClr val="DCF5FF"/>
                </a:gs>
              </a:gsLst>
              <a:lin ang="16200000" scaled="0"/>
            </a:gradFill>
            <a:ln cap="flat" cmpd="sng" w="9525">
              <a:solidFill>
                <a:srgbClr val="30A0D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25"/>
          <p:cNvSpPr/>
          <p:nvPr/>
        </p:nvSpPr>
        <p:spPr>
          <a:xfrm>
            <a:off x="5832731" y="4460875"/>
            <a:ext cx="729853" cy="2538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5"/>
          <p:cNvSpPr/>
          <p:nvPr/>
        </p:nvSpPr>
        <p:spPr>
          <a:xfrm>
            <a:off x="7353435" y="4276209"/>
            <a:ext cx="923925" cy="43855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Derivate </a:t>
            </a:r>
            <a:b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tipologie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25"/>
          <p:cNvCxnSpPr>
            <a:stCxn id="782" idx="0"/>
          </p:cNvCxnSpPr>
          <p:nvPr/>
        </p:nvCxnSpPr>
        <p:spPr>
          <a:xfrm rot="10800000">
            <a:off x="6197658" y="3378775"/>
            <a:ext cx="0" cy="10821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5" name="Google Shape;785;p25"/>
          <p:cNvCxnSpPr/>
          <p:nvPr/>
        </p:nvCxnSpPr>
        <p:spPr>
          <a:xfrm rot="10800000">
            <a:off x="7815398" y="3215080"/>
            <a:ext cx="0" cy="106112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86" name="Google Shape;786;p25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7" name="Google Shape;787;p25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25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790" name="Google Shape;7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791" name="Google Shape;791;p25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Bloccato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5"/>
          <p:cNvSpPr txBox="1"/>
          <p:nvPr>
            <p:ph idx="1" type="body"/>
          </p:nvPr>
        </p:nvSpPr>
        <p:spPr>
          <a:xfrm>
            <a:off x="297824" y="958625"/>
            <a:ext cx="4627343" cy="17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600"/>
              <a:t>Il cluster bloccato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50"/>
              <a:t>Ogni cluster ha un numero di tipologie associate.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50"/>
              <a:t>La tariffazione viene svolta </a:t>
            </a:r>
            <a:r>
              <a:rPr lang="it-IT" sz="1050"/>
              <a:t>al livello del cluster </a:t>
            </a:r>
            <a:r>
              <a:rPr b="0" lang="it-IT" sz="1050"/>
              <a:t>su una tipologia fittizia che viene spesso chiamata </a:t>
            </a:r>
            <a:r>
              <a:rPr lang="it-IT" sz="1050"/>
              <a:t>MASTER</a:t>
            </a:r>
            <a:r>
              <a:rPr b="0" lang="it-IT" sz="105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50"/>
              <a:t>La tariffa di ogni alloggio </a:t>
            </a:r>
            <a:r>
              <a:rPr lang="it-IT" sz="1050"/>
              <a:t>ha una derivazione </a:t>
            </a:r>
            <a:r>
              <a:rPr b="0" lang="it-IT" sz="1050"/>
              <a:t>(</a:t>
            </a:r>
            <a:r>
              <a:rPr b="0" i="1" lang="it-IT" sz="1050"/>
              <a:t>derivazione per tipologia o ancoraggio</a:t>
            </a:r>
            <a:r>
              <a:rPr b="0" lang="it-IT" sz="1050"/>
              <a:t>) </a:t>
            </a:r>
            <a:r>
              <a:rPr lang="it-IT" sz="1050"/>
              <a:t>che la lega alla tipologia MASTER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0" sz="1050"/>
          </a:p>
        </p:txBody>
      </p:sp>
      <p:sp>
        <p:nvSpPr>
          <p:cNvPr id="793" name="Google Shape;793;p25"/>
          <p:cNvSpPr/>
          <p:nvPr/>
        </p:nvSpPr>
        <p:spPr>
          <a:xfrm>
            <a:off x="5570988" y="1392894"/>
            <a:ext cx="1316422" cy="2538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TARIFFAZIONE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4" name="Google Shape;794;p25"/>
          <p:cNvCxnSpPr>
            <a:stCxn id="793" idx="2"/>
          </p:cNvCxnSpPr>
          <p:nvPr/>
        </p:nvCxnSpPr>
        <p:spPr>
          <a:xfrm>
            <a:off x="6229199" y="1646779"/>
            <a:ext cx="148200" cy="5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795" name="Google Shape;795;p25"/>
          <p:cNvGraphicFramePr/>
          <p:nvPr/>
        </p:nvGraphicFramePr>
        <p:xfrm>
          <a:off x="451037" y="2986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{1CDBA0EC-6A94-439B-AC7B-ECE351CB4B32}</a:tableStyleId>
              </a:tblPr>
              <a:tblGrid>
                <a:gridCol w="1212600"/>
                <a:gridCol w="1212600"/>
                <a:gridCol w="1212600"/>
              </a:tblGrid>
              <a:tr h="2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TIPOLOGIA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8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PREZZO 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8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RELAZIONE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85C7EA"/>
                    </a:solidFill>
                  </a:tcPr>
                </a:tc>
              </a:tr>
              <a:tr h="2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TIPOLOGIA MASTER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100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it-IT" sz="800" u="none" cap="none" strike="noStrike"/>
                        <a:t>(MASTER)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TIPOLOGIA 1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D6EC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100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D6EC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0%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D6ECF7"/>
                    </a:solidFill>
                  </a:tcPr>
                </a:tc>
              </a:tr>
              <a:tr h="2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800" u="none" cap="none" strike="noStrike"/>
                        <a:t>TIPOLOGIA 2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90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-10%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  <a:tr h="2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800" u="none" cap="none" strike="noStrike"/>
                        <a:t>TIPOLOGIA 3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D6EC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120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D6EC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+20%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solidFill>
                      <a:srgbClr val="D6ECF7"/>
                    </a:solidFill>
                  </a:tcPr>
                </a:tc>
              </a:tr>
              <a:tr h="2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800" u="none" cap="none" strike="noStrike"/>
                        <a:t>TIPOLOGIA 4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110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cap="none" strike="noStrike"/>
                        <a:t>+10%</a:t>
                      </a:r>
                      <a:endParaRPr sz="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6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6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03" name="Google Shape;803;p26"/>
          <p:cNvSpPr txBox="1"/>
          <p:nvPr>
            <p:ph idx="1" type="body"/>
          </p:nvPr>
        </p:nvSpPr>
        <p:spPr>
          <a:xfrm>
            <a:off x="297825" y="1295999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Perché questo metodo sia performante è necessario che vengano </a:t>
            </a:r>
            <a:r>
              <a:rPr b="1" lang="it-IT" sz="1100"/>
              <a:t>stabilite correttamente le derivazioni nella fase di acquisizione</a:t>
            </a:r>
            <a:r>
              <a:rPr lang="it-IT" sz="1100"/>
              <a:t>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Inoltre deve essere impostato un </a:t>
            </a:r>
            <a:r>
              <a:rPr b="1" lang="it-IT" sz="1100"/>
              <a:t>sistematico controllo nel tempo </a:t>
            </a:r>
            <a:r>
              <a:rPr lang="it-IT" sz="1100"/>
              <a:t>per contrastare le eventuali anomalie di produzione nel tempo.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Il cluster bloccato è </a:t>
            </a:r>
            <a:r>
              <a:rPr b="1" lang="it-IT" sz="1100"/>
              <a:t>l’approccio più utilizzato nell’extralberghiero </a:t>
            </a:r>
            <a:r>
              <a:rPr lang="it-IT" sz="1100"/>
              <a:t>sia dalle piccole che dalle grandi realtà ricettive.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L’obiettivo di questa pratica, cambiando i prezzi delle tipologie simultaneamente (</a:t>
            </a:r>
            <a:r>
              <a:rPr i="1" lang="it-IT" sz="1100"/>
              <a:t>sono collegate alla tipologia master</a:t>
            </a:r>
            <a:r>
              <a:rPr lang="it-IT" sz="1100"/>
              <a:t>), è che </a:t>
            </a:r>
            <a:r>
              <a:rPr b="1" lang="it-IT" sz="1100"/>
              <a:t>le tipologie ricevano prenotazioni omogeneamente</a:t>
            </a:r>
            <a:r>
              <a:rPr lang="it-IT" sz="1100"/>
              <a:t>.</a:t>
            </a:r>
            <a:endParaRPr sz="8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</p:txBody>
      </p:sp>
      <p:cxnSp>
        <p:nvCxnSpPr>
          <p:cNvPr id="804" name="Google Shape;804;p26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26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07" name="Google Shape;8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08" name="Google Shape;808;p26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Bloccato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6917" y="2838299"/>
            <a:ext cx="4211135" cy="193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6917" y="848072"/>
            <a:ext cx="4211135" cy="193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7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7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18" name="Google Shape;818;p27"/>
          <p:cNvSpPr txBox="1"/>
          <p:nvPr>
            <p:ph idx="1" type="body"/>
          </p:nvPr>
        </p:nvSpPr>
        <p:spPr>
          <a:xfrm>
            <a:off x="297825" y="1295999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/>
              <a:t>PRO E CONTRO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PRO: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Estrema </a:t>
            </a:r>
            <a:r>
              <a:rPr b="1" lang="it-IT" sz="1050"/>
              <a:t>velocità</a:t>
            </a:r>
            <a:r>
              <a:rPr lang="it-IT" sz="1050"/>
              <a:t> nella scalabilità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Semplificazione della </a:t>
            </a:r>
            <a:r>
              <a:rPr b="1" lang="it-IT" sz="1050"/>
              <a:t>tariffazione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Semplificazione del </a:t>
            </a:r>
            <a:r>
              <a:rPr b="1" lang="it-IT" sz="1050"/>
              <a:t>forecast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CONTRO: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Necessità di creare </a:t>
            </a:r>
            <a:r>
              <a:rPr b="1" lang="it-IT" sz="1050"/>
              <a:t>più cluster </a:t>
            </a:r>
            <a:r>
              <a:rPr lang="it-IT" sz="1050"/>
              <a:t>specifici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Studio continuo e approfondito</a:t>
            </a:r>
            <a:r>
              <a:rPr lang="it-IT" sz="1050"/>
              <a:t> delle derivazioni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Dinamicizzazione verticale con conseguente </a:t>
            </a:r>
            <a:r>
              <a:rPr b="1" lang="it-IT" sz="1050"/>
              <a:t>perdita di informazioni</a:t>
            </a:r>
            <a:r>
              <a:rPr lang="it-IT" sz="1050"/>
              <a:t> sulle specifiche necessità delle tipologie (effetto groviera)</a:t>
            </a:r>
            <a:endParaRPr sz="7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700"/>
          </a:p>
        </p:txBody>
      </p:sp>
      <p:cxnSp>
        <p:nvCxnSpPr>
          <p:cNvPr id="819" name="Google Shape;819;p27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27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1" name="Google Shape;8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22" name="Google Shape;8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23" name="Google Shape;823;p27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Bloccato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 e Contro della Città Metropolitana" id="824" name="Google Shape;82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9822" y="1705217"/>
            <a:ext cx="3711388" cy="193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8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831" name="Google Shape;831;p28"/>
          <p:cNvGrpSpPr/>
          <p:nvPr/>
        </p:nvGrpSpPr>
        <p:grpSpPr>
          <a:xfrm>
            <a:off x="5085176" y="1223658"/>
            <a:ext cx="6243106" cy="2617004"/>
            <a:chOff x="1123922" y="402404"/>
            <a:chExt cx="8324142" cy="3879729"/>
          </a:xfrm>
        </p:grpSpPr>
        <p:sp>
          <p:nvSpPr>
            <p:cNvPr id="832" name="Google Shape;832;p28"/>
            <p:cNvSpPr/>
            <p:nvPr/>
          </p:nvSpPr>
          <p:spPr>
            <a:xfrm>
              <a:off x="1123922" y="1881648"/>
              <a:ext cx="1207848" cy="603924"/>
            </a:xfrm>
            <a:prstGeom prst="roundRect">
              <a:avLst>
                <a:gd fmla="val 10000" name="adj"/>
              </a:avLst>
            </a:prstGeom>
            <a:solidFill>
              <a:srgbClr val="2F93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 txBox="1"/>
            <p:nvPr/>
          </p:nvSpPr>
          <p:spPr>
            <a:xfrm>
              <a:off x="1141610" y="1933681"/>
              <a:ext cx="1172472" cy="568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Azienda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2332212" y="1896145"/>
              <a:ext cx="531660" cy="550650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 txBox="1"/>
            <p:nvPr/>
          </p:nvSpPr>
          <p:spPr>
            <a:xfrm rot="-3310531">
              <a:off x="2552190" y="2493933"/>
              <a:ext cx="42301" cy="42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2814910" y="1865865"/>
              <a:ext cx="1207848" cy="603924"/>
            </a:xfrm>
            <a:prstGeom prst="roundRect">
              <a:avLst>
                <a:gd fmla="val 10000" name="adj"/>
              </a:avLst>
            </a:prstGeom>
            <a:solidFill>
              <a:srgbClr val="3EA4D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 txBox="1"/>
            <p:nvPr/>
          </p:nvSpPr>
          <p:spPr>
            <a:xfrm>
              <a:off x="2832598" y="1883553"/>
              <a:ext cx="1172472" cy="568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1</a:t>
              </a:r>
              <a:endPara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 rot="-2843521">
              <a:off x="3762241" y="1536549"/>
              <a:ext cx="1606708" cy="45719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 txBox="1"/>
            <p:nvPr/>
          </p:nvSpPr>
          <p:spPr>
            <a:xfrm rot="-2843521">
              <a:off x="4530068" y="1531847"/>
              <a:ext cx="80913" cy="80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5118290" y="674817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 txBox="1"/>
            <p:nvPr/>
          </p:nvSpPr>
          <p:spPr>
            <a:xfrm>
              <a:off x="5147771" y="704298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1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 txBox="1"/>
            <p:nvPr/>
          </p:nvSpPr>
          <p:spPr>
            <a:xfrm rot="-1076028">
              <a:off x="6941388" y="732487"/>
              <a:ext cx="68253" cy="68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 txBox="1"/>
            <p:nvPr/>
          </p:nvSpPr>
          <p:spPr>
            <a:xfrm rot="-754191">
              <a:off x="9347138" y="407783"/>
              <a:ext cx="55548" cy="55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 txBox="1"/>
            <p:nvPr/>
          </p:nvSpPr>
          <p:spPr>
            <a:xfrm rot="1359679">
              <a:off x="9345536" y="753438"/>
              <a:ext cx="58753" cy="58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 txBox="1"/>
            <p:nvPr/>
          </p:nvSpPr>
          <p:spPr>
            <a:xfrm rot="2796869">
              <a:off x="9335447" y="1090606"/>
              <a:ext cx="78929" cy="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 txBox="1"/>
            <p:nvPr/>
          </p:nvSpPr>
          <p:spPr>
            <a:xfrm rot="3570737">
              <a:off x="9321481" y="1423896"/>
              <a:ext cx="106862" cy="106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 txBox="1"/>
            <p:nvPr/>
          </p:nvSpPr>
          <p:spPr>
            <a:xfrm rot="715246">
              <a:off x="6942330" y="1080686"/>
              <a:ext cx="66368" cy="66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 rot="614618">
              <a:off x="4042274" y="2230195"/>
              <a:ext cx="1086924" cy="50834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 txBox="1"/>
            <p:nvPr/>
          </p:nvSpPr>
          <p:spPr>
            <a:xfrm rot="614618">
              <a:off x="4542693" y="2238984"/>
              <a:ext cx="55663" cy="5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5118290" y="2063843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BC02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 txBox="1"/>
            <p:nvPr/>
          </p:nvSpPr>
          <p:spPr>
            <a:xfrm>
              <a:off x="5147771" y="2093324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2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 txBox="1"/>
            <p:nvPr/>
          </p:nvSpPr>
          <p:spPr>
            <a:xfrm rot="-1076028">
              <a:off x="6941388" y="2121513"/>
              <a:ext cx="68253" cy="68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 txBox="1"/>
            <p:nvPr/>
          </p:nvSpPr>
          <p:spPr>
            <a:xfrm rot="715246">
              <a:off x="6942330" y="2469712"/>
              <a:ext cx="66368" cy="66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 flipH="1" rot="-8449888">
              <a:off x="3902336" y="2565230"/>
              <a:ext cx="1387972" cy="137583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 txBox="1"/>
            <p:nvPr/>
          </p:nvSpPr>
          <p:spPr>
            <a:xfrm rot="2350112">
              <a:off x="4535198" y="2578746"/>
              <a:ext cx="70652" cy="70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5118290" y="2758356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 txBox="1"/>
            <p:nvPr/>
          </p:nvSpPr>
          <p:spPr>
            <a:xfrm>
              <a:off x="5147771" y="2787837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3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 rot="3292721">
              <a:off x="3618402" y="2935221"/>
              <a:ext cx="1904246" cy="22763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 txBox="1"/>
            <p:nvPr/>
          </p:nvSpPr>
          <p:spPr>
            <a:xfrm rot="3292721">
              <a:off x="4522919" y="2898997"/>
              <a:ext cx="95212" cy="9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5"/>
                <a:buFont typeface="Arial"/>
                <a:buNone/>
              </a:pPr>
              <a:r>
                <a:t/>
              </a:r>
              <a:endParaRPr b="0" i="0" sz="5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5118290" y="3423416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BC02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 txBox="1"/>
            <p:nvPr/>
          </p:nvSpPr>
          <p:spPr>
            <a:xfrm>
              <a:off x="5147771" y="3452897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4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 txBox="1"/>
            <p:nvPr/>
          </p:nvSpPr>
          <p:spPr>
            <a:xfrm>
              <a:off x="2561262" y="2850262"/>
              <a:ext cx="24156" cy="2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 txBox="1"/>
            <p:nvPr/>
          </p:nvSpPr>
          <p:spPr>
            <a:xfrm>
              <a:off x="2832598" y="2787838"/>
              <a:ext cx="1172472" cy="568548"/>
            </a:xfrm>
            <a:prstGeom prst="rect">
              <a:avLst/>
            </a:prstGeom>
            <a:gradFill>
              <a:gsLst>
                <a:gs pos="0">
                  <a:srgbClr val="8CDAFF"/>
                </a:gs>
                <a:gs pos="35000">
                  <a:srgbClr val="AEE2FF"/>
                </a:gs>
                <a:gs pos="100000">
                  <a:srgbClr val="DCF5FF"/>
                </a:gs>
              </a:gsLst>
              <a:lin ang="16200000" scaled="0"/>
            </a:gradFill>
            <a:ln cap="flat" cmpd="sng" w="9525">
              <a:solidFill>
                <a:srgbClr val="30A0D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 txBox="1"/>
            <p:nvPr/>
          </p:nvSpPr>
          <p:spPr>
            <a:xfrm>
              <a:off x="2832598" y="3713585"/>
              <a:ext cx="1172472" cy="568548"/>
            </a:xfrm>
            <a:prstGeom prst="rect">
              <a:avLst/>
            </a:prstGeom>
            <a:gradFill>
              <a:gsLst>
                <a:gs pos="0">
                  <a:srgbClr val="8CDAFF"/>
                </a:gs>
                <a:gs pos="35000">
                  <a:srgbClr val="AEE2FF"/>
                </a:gs>
                <a:gs pos="100000">
                  <a:srgbClr val="DCF5FF"/>
                </a:gs>
              </a:gsLst>
              <a:lin ang="16200000" scaled="0"/>
            </a:gradFill>
            <a:ln cap="flat" cmpd="sng" w="9525">
              <a:solidFill>
                <a:srgbClr val="30A0D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28"/>
          <p:cNvSpPr/>
          <p:nvPr/>
        </p:nvSpPr>
        <p:spPr>
          <a:xfrm>
            <a:off x="5832731" y="4460875"/>
            <a:ext cx="729853" cy="2538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6" name="Google Shape;866;p28"/>
          <p:cNvCxnSpPr>
            <a:stCxn id="865" idx="0"/>
          </p:cNvCxnSpPr>
          <p:nvPr/>
        </p:nvCxnSpPr>
        <p:spPr>
          <a:xfrm rot="10800000">
            <a:off x="6197658" y="3378775"/>
            <a:ext cx="0" cy="10821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67" name="Google Shape;867;p28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28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28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71" name="Google Shape;8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72" name="Google Shape;872;p28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Libero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8"/>
          <p:cNvSpPr txBox="1"/>
          <p:nvPr>
            <p:ph idx="1" type="body"/>
          </p:nvPr>
        </p:nvSpPr>
        <p:spPr>
          <a:xfrm>
            <a:off x="297824" y="958625"/>
            <a:ext cx="4627343" cy="17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600"/>
              <a:t>Il cluster libero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50"/>
              <a:t>Le tipologie sono riunite all’interno dei cluster ma </a:t>
            </a:r>
            <a:r>
              <a:rPr lang="it-IT" sz="1050"/>
              <a:t>ognuna di esse viene tariffata in maniera indipendente dalle altre</a:t>
            </a:r>
            <a:r>
              <a:rPr b="0" lang="it-IT" sz="105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50"/>
              <a:t>La tariffazione viene quindi </a:t>
            </a:r>
            <a:r>
              <a:rPr lang="it-IT" sz="1050"/>
              <a:t>svolta al livello della tipologia </a:t>
            </a:r>
            <a:r>
              <a:rPr b="0" lang="it-IT" sz="1050"/>
              <a:t>considerando come </a:t>
            </a:r>
            <a:r>
              <a:rPr lang="it-IT" sz="1050"/>
              <a:t>criterio di tariffazione esclusivamente il suo specifico andamento.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50"/>
              <a:t>Sono quindi </a:t>
            </a:r>
            <a:r>
              <a:rPr lang="it-IT" sz="1050"/>
              <a:t>accettati casi in cui tipologie abbiano una tariffa minore di altre oggettivamente peggiori</a:t>
            </a:r>
            <a:r>
              <a:rPr b="0" lang="it-IT" sz="1050"/>
              <a:t>, se l’andamento non è sufficiente, e viceversa.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0" sz="1050"/>
          </a:p>
        </p:txBody>
      </p:sp>
      <p:sp>
        <p:nvSpPr>
          <p:cNvPr id="874" name="Google Shape;874;p28"/>
          <p:cNvSpPr/>
          <p:nvPr/>
        </p:nvSpPr>
        <p:spPr>
          <a:xfrm>
            <a:off x="6451770" y="960700"/>
            <a:ext cx="1316422" cy="2538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TARIFFAZIONE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5" name="Google Shape;875;p28"/>
          <p:cNvCxnSpPr>
            <a:stCxn id="874" idx="2"/>
          </p:cNvCxnSpPr>
          <p:nvPr/>
        </p:nvCxnSpPr>
        <p:spPr>
          <a:xfrm>
            <a:off x="7109981" y="1214585"/>
            <a:ext cx="936000" cy="2721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ndamento dei mercati azionari e del titolo Acea | Bilancio Consolidato  2019 Gruppo Acea" id="876" name="Google Shape;876;p28"/>
          <p:cNvPicPr preferRelativeResize="0"/>
          <p:nvPr/>
        </p:nvPicPr>
        <p:blipFill rotWithShape="1">
          <a:blip r:embed="rId5">
            <a:alphaModFix/>
          </a:blip>
          <a:srcRect b="5882" l="5804" r="0" t="0"/>
          <a:stretch/>
        </p:blipFill>
        <p:spPr>
          <a:xfrm>
            <a:off x="899634" y="2939803"/>
            <a:ext cx="3535103" cy="174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9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9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84" name="Google Shape;884;p29"/>
          <p:cNvSpPr txBox="1"/>
          <p:nvPr>
            <p:ph idx="1" type="body"/>
          </p:nvPr>
        </p:nvSpPr>
        <p:spPr>
          <a:xfrm>
            <a:off x="297825" y="1295999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Perché questo approccio sia performante è necessario che </a:t>
            </a:r>
            <a:r>
              <a:rPr b="1" lang="it-IT" sz="1100"/>
              <a:t>sotto ogni tipologia siano riunite molte camere </a:t>
            </a:r>
            <a:r>
              <a:rPr lang="it-IT" sz="1100"/>
              <a:t>in modo che il campione statistico sia sufficiente a poter elaborare </a:t>
            </a:r>
            <a:r>
              <a:rPr b="1" lang="it-IT" sz="1100"/>
              <a:t>delle analisi attendibili, in mancanza di questo non è un metodo applicabile</a:t>
            </a:r>
            <a:r>
              <a:rPr lang="it-IT" sz="110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Il cluster libero è un approccio molto utilizzato in alberghi di grandi dimensioni ma non mancano le strutture extralberghiere come residence, glamping o alberghi diffusi che utilizzano questo modello.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L’obiettivo di questa pratica </a:t>
            </a:r>
            <a:r>
              <a:rPr b="1" lang="it-IT" sz="1100"/>
              <a:t>è sfruttare al massimo la potenzialità di ogni tipologia </a:t>
            </a:r>
            <a:r>
              <a:rPr lang="it-IT" sz="1100"/>
              <a:t>presente in struttura svincolandola dal resto degli alloggi a disposizione.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</p:txBody>
      </p:sp>
      <p:cxnSp>
        <p:nvCxnSpPr>
          <p:cNvPr id="885" name="Google Shape;885;p29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29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7" name="Google Shape;8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88" name="Google Shape;88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89" name="Google Shape;889;p29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Libero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amento dei mercati azionari e del titolo Acea | Bilancio Consolidato  2019 Gruppo Acea" id="890" name="Google Shape;890;p29"/>
          <p:cNvPicPr preferRelativeResize="0"/>
          <p:nvPr/>
        </p:nvPicPr>
        <p:blipFill rotWithShape="1">
          <a:blip r:embed="rId5">
            <a:alphaModFix/>
          </a:blip>
          <a:srcRect b="5882" l="5804" r="0" t="0"/>
          <a:stretch/>
        </p:blipFill>
        <p:spPr>
          <a:xfrm>
            <a:off x="4484594" y="1464878"/>
            <a:ext cx="3892923" cy="246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0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0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98" name="Google Shape;898;p30"/>
          <p:cNvSpPr txBox="1"/>
          <p:nvPr>
            <p:ph idx="1" type="body"/>
          </p:nvPr>
        </p:nvSpPr>
        <p:spPr>
          <a:xfrm>
            <a:off x="297825" y="1295999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/>
              <a:t>PRO E CONTRO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PRO: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Estremo </a:t>
            </a:r>
            <a:r>
              <a:rPr b="1" lang="it-IT" sz="1050"/>
              <a:t>sfruttamento delle performance </a:t>
            </a:r>
            <a:r>
              <a:rPr lang="it-IT" sz="1050"/>
              <a:t>di ogni tipologia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Ottima </a:t>
            </a:r>
            <a:r>
              <a:rPr b="1" lang="it-IT" sz="1050"/>
              <a:t>correlazione tra andamento e pricing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CONTRO: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Moltiplicazione delle linee di tariffazione</a:t>
            </a:r>
            <a:endParaRPr b="1"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Necessità di analisi specifiche </a:t>
            </a:r>
            <a:r>
              <a:rPr lang="it-IT" sz="1050"/>
              <a:t>su ogni tipologia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Possibilità di </a:t>
            </a:r>
            <a:r>
              <a:rPr b="1" lang="it-IT" sz="1050"/>
              <a:t>obiezioni</a:t>
            </a:r>
            <a:r>
              <a:rPr lang="it-IT" sz="1050"/>
              <a:t> dovute da tipologie superiori con prezzi minori (e viceversa)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Difficoltà nella scalabilità </a:t>
            </a:r>
            <a:r>
              <a:rPr lang="it-IT" sz="1050"/>
              <a:t>della struttura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Perdita di informazioni</a:t>
            </a:r>
            <a:r>
              <a:rPr lang="it-IT" sz="1050"/>
              <a:t> tra tipologie</a:t>
            </a:r>
            <a:endParaRPr sz="7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700"/>
          </a:p>
        </p:txBody>
      </p:sp>
      <p:cxnSp>
        <p:nvCxnSpPr>
          <p:cNvPr id="899" name="Google Shape;899;p30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30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02" name="Google Shape;90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03" name="Google Shape;903;p30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Libero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 e Contro della Città Metropolitana" id="904" name="Google Shape;90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9822" y="1705217"/>
            <a:ext cx="3711388" cy="193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1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911" name="Google Shape;911;p31"/>
          <p:cNvGrpSpPr/>
          <p:nvPr/>
        </p:nvGrpSpPr>
        <p:grpSpPr>
          <a:xfrm>
            <a:off x="5085176" y="1223658"/>
            <a:ext cx="6243106" cy="2617004"/>
            <a:chOff x="1123922" y="402404"/>
            <a:chExt cx="8324142" cy="3879729"/>
          </a:xfrm>
        </p:grpSpPr>
        <p:sp>
          <p:nvSpPr>
            <p:cNvPr id="912" name="Google Shape;912;p31"/>
            <p:cNvSpPr/>
            <p:nvPr/>
          </p:nvSpPr>
          <p:spPr>
            <a:xfrm>
              <a:off x="1123922" y="1881648"/>
              <a:ext cx="1207848" cy="603924"/>
            </a:xfrm>
            <a:prstGeom prst="roundRect">
              <a:avLst>
                <a:gd fmla="val 10000" name="adj"/>
              </a:avLst>
            </a:prstGeom>
            <a:solidFill>
              <a:srgbClr val="2F93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1"/>
            <p:cNvSpPr txBox="1"/>
            <p:nvPr/>
          </p:nvSpPr>
          <p:spPr>
            <a:xfrm>
              <a:off x="1141610" y="1933681"/>
              <a:ext cx="1172472" cy="568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Azienda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2332212" y="1896145"/>
              <a:ext cx="531660" cy="550650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1"/>
            <p:cNvSpPr txBox="1"/>
            <p:nvPr/>
          </p:nvSpPr>
          <p:spPr>
            <a:xfrm rot="-3310531">
              <a:off x="2552190" y="2493933"/>
              <a:ext cx="42301" cy="42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2814910" y="1865865"/>
              <a:ext cx="1207848" cy="603924"/>
            </a:xfrm>
            <a:prstGeom prst="roundRect">
              <a:avLst>
                <a:gd fmla="val 10000" name="adj"/>
              </a:avLst>
            </a:prstGeom>
            <a:solidFill>
              <a:srgbClr val="3EA4D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1"/>
            <p:cNvSpPr txBox="1"/>
            <p:nvPr/>
          </p:nvSpPr>
          <p:spPr>
            <a:xfrm>
              <a:off x="2832598" y="1883553"/>
              <a:ext cx="1172472" cy="568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1</a:t>
              </a:r>
              <a:endPara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 rot="-2843521">
              <a:off x="3762241" y="1536549"/>
              <a:ext cx="1606708" cy="45719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1"/>
            <p:cNvSpPr txBox="1"/>
            <p:nvPr/>
          </p:nvSpPr>
          <p:spPr>
            <a:xfrm rot="-2843521">
              <a:off x="4530068" y="1531847"/>
              <a:ext cx="80913" cy="80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5118290" y="674817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1"/>
            <p:cNvSpPr txBox="1"/>
            <p:nvPr/>
          </p:nvSpPr>
          <p:spPr>
            <a:xfrm>
              <a:off x="5147771" y="704298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1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1"/>
            <p:cNvSpPr txBox="1"/>
            <p:nvPr/>
          </p:nvSpPr>
          <p:spPr>
            <a:xfrm rot="-1076028">
              <a:off x="6941388" y="732487"/>
              <a:ext cx="68253" cy="68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1"/>
            <p:cNvSpPr txBox="1"/>
            <p:nvPr/>
          </p:nvSpPr>
          <p:spPr>
            <a:xfrm rot="-754191">
              <a:off x="9347138" y="407783"/>
              <a:ext cx="55548" cy="55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1"/>
            <p:cNvSpPr txBox="1"/>
            <p:nvPr/>
          </p:nvSpPr>
          <p:spPr>
            <a:xfrm rot="1359679">
              <a:off x="9345536" y="753438"/>
              <a:ext cx="58753" cy="58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1"/>
            <p:cNvSpPr txBox="1"/>
            <p:nvPr/>
          </p:nvSpPr>
          <p:spPr>
            <a:xfrm rot="2796869">
              <a:off x="9335447" y="1090606"/>
              <a:ext cx="78929" cy="78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1"/>
            <p:cNvSpPr txBox="1"/>
            <p:nvPr/>
          </p:nvSpPr>
          <p:spPr>
            <a:xfrm rot="3570737">
              <a:off x="9321481" y="1423896"/>
              <a:ext cx="106862" cy="106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1"/>
            <p:cNvSpPr txBox="1"/>
            <p:nvPr/>
          </p:nvSpPr>
          <p:spPr>
            <a:xfrm rot="715246">
              <a:off x="6942330" y="1080686"/>
              <a:ext cx="66368" cy="66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 rot="614618">
              <a:off x="4042274" y="2230195"/>
              <a:ext cx="1086924" cy="50834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1"/>
            <p:cNvSpPr txBox="1"/>
            <p:nvPr/>
          </p:nvSpPr>
          <p:spPr>
            <a:xfrm rot="614618">
              <a:off x="4542693" y="2238984"/>
              <a:ext cx="55663" cy="5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5118290" y="2063843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BC02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1"/>
            <p:cNvSpPr txBox="1"/>
            <p:nvPr/>
          </p:nvSpPr>
          <p:spPr>
            <a:xfrm>
              <a:off x="5147771" y="2093324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2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1"/>
            <p:cNvSpPr txBox="1"/>
            <p:nvPr/>
          </p:nvSpPr>
          <p:spPr>
            <a:xfrm rot="-1076028">
              <a:off x="6941388" y="2121513"/>
              <a:ext cx="68253" cy="68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1"/>
            <p:cNvSpPr txBox="1"/>
            <p:nvPr/>
          </p:nvSpPr>
          <p:spPr>
            <a:xfrm rot="715246">
              <a:off x="6942330" y="2469712"/>
              <a:ext cx="66368" cy="66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 flipH="1" rot="-8449888">
              <a:off x="3902336" y="2565230"/>
              <a:ext cx="1387972" cy="137583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1"/>
            <p:cNvSpPr txBox="1"/>
            <p:nvPr/>
          </p:nvSpPr>
          <p:spPr>
            <a:xfrm rot="2350112">
              <a:off x="4535198" y="2578746"/>
              <a:ext cx="70652" cy="70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5118290" y="2758356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1"/>
            <p:cNvSpPr txBox="1"/>
            <p:nvPr/>
          </p:nvSpPr>
          <p:spPr>
            <a:xfrm>
              <a:off x="5147771" y="2787837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3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 rot="3292721">
              <a:off x="3618402" y="2935221"/>
              <a:ext cx="1904246" cy="22763"/>
            </a:xfrm>
            <a:custGeom>
              <a:rect b="b" l="l" r="r" t="t"/>
              <a:pathLst>
                <a:path extrusionOk="0" h="120000" w="12000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cap="flat" cmpd="sng" w="12700">
              <a:solidFill>
                <a:srgbClr val="82BAE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1"/>
            <p:cNvSpPr txBox="1"/>
            <p:nvPr/>
          </p:nvSpPr>
          <p:spPr>
            <a:xfrm rot="3292721">
              <a:off x="4522919" y="2898997"/>
              <a:ext cx="95212" cy="95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5"/>
                <a:buFont typeface="Arial"/>
                <a:buNone/>
              </a:pPr>
              <a:r>
                <a:t/>
              </a:r>
              <a:endParaRPr b="0" i="0" sz="5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5118290" y="3423416"/>
              <a:ext cx="1207848" cy="603924"/>
            </a:xfrm>
            <a:prstGeom prst="roundRect">
              <a:avLst>
                <a:gd fmla="val 16667" name="adj"/>
              </a:avLst>
            </a:prstGeom>
            <a:solidFill>
              <a:srgbClr val="FBC02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1"/>
            <p:cNvSpPr txBox="1"/>
            <p:nvPr/>
          </p:nvSpPr>
          <p:spPr>
            <a:xfrm>
              <a:off x="5147771" y="3452897"/>
              <a:ext cx="1148886" cy="544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it-IT" sz="9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TIPOLOGIA 4</a:t>
              </a:r>
              <a:endParaRPr b="0" i="0" sz="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1"/>
            <p:cNvSpPr txBox="1"/>
            <p:nvPr/>
          </p:nvSpPr>
          <p:spPr>
            <a:xfrm>
              <a:off x="2561262" y="2850262"/>
              <a:ext cx="24156" cy="2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"/>
                <a:buFont typeface="Arial"/>
                <a:buNone/>
              </a:pPr>
              <a:r>
                <a:t/>
              </a:r>
              <a:endParaRPr b="0" i="0" sz="3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1"/>
            <p:cNvSpPr txBox="1"/>
            <p:nvPr/>
          </p:nvSpPr>
          <p:spPr>
            <a:xfrm>
              <a:off x="2832598" y="2787838"/>
              <a:ext cx="1172472" cy="568548"/>
            </a:xfrm>
            <a:prstGeom prst="rect">
              <a:avLst/>
            </a:prstGeom>
            <a:gradFill>
              <a:gsLst>
                <a:gs pos="0">
                  <a:srgbClr val="8CDAFF"/>
                </a:gs>
                <a:gs pos="35000">
                  <a:srgbClr val="AEE2FF"/>
                </a:gs>
                <a:gs pos="100000">
                  <a:srgbClr val="DCF5FF"/>
                </a:gs>
              </a:gsLst>
              <a:lin ang="16200000" scaled="0"/>
            </a:gradFill>
            <a:ln cap="flat" cmpd="sng" w="9525">
              <a:solidFill>
                <a:srgbClr val="30A0D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1"/>
            <p:cNvSpPr txBox="1"/>
            <p:nvPr/>
          </p:nvSpPr>
          <p:spPr>
            <a:xfrm>
              <a:off x="2832598" y="3713585"/>
              <a:ext cx="1172472" cy="568548"/>
            </a:xfrm>
            <a:prstGeom prst="rect">
              <a:avLst/>
            </a:prstGeom>
            <a:gradFill>
              <a:gsLst>
                <a:gs pos="0">
                  <a:srgbClr val="8CDAFF"/>
                </a:gs>
                <a:gs pos="35000">
                  <a:srgbClr val="AEE2FF"/>
                </a:gs>
                <a:gs pos="100000">
                  <a:srgbClr val="DCF5FF"/>
                </a:gs>
              </a:gsLst>
              <a:lin ang="16200000" scaled="0"/>
            </a:gradFill>
            <a:ln cap="flat" cmpd="sng" w="9525">
              <a:solidFill>
                <a:srgbClr val="30A0D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CLUSTER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5" name="Google Shape;945;p31"/>
          <p:cNvSpPr/>
          <p:nvPr/>
        </p:nvSpPr>
        <p:spPr>
          <a:xfrm>
            <a:off x="5832731" y="4460875"/>
            <a:ext cx="729853" cy="2538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6" name="Google Shape;946;p31"/>
          <p:cNvCxnSpPr>
            <a:stCxn id="945" idx="0"/>
          </p:cNvCxnSpPr>
          <p:nvPr/>
        </p:nvCxnSpPr>
        <p:spPr>
          <a:xfrm rot="10800000">
            <a:off x="6197658" y="3378775"/>
            <a:ext cx="0" cy="10821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47" name="Google Shape;947;p31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Google Shape;948;p31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31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0" name="Google Shape;9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51" name="Google Shape;9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52" name="Google Shape;952;p31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Ibrido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1"/>
          <p:cNvSpPr txBox="1"/>
          <p:nvPr>
            <p:ph idx="1" type="body"/>
          </p:nvPr>
        </p:nvSpPr>
        <p:spPr>
          <a:xfrm>
            <a:off x="297824" y="958625"/>
            <a:ext cx="4627343" cy="1743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400"/>
              <a:t>Il cluster Ibrido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00"/>
              <a:t>Ogni cluster ha un numero di tipologie associate.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00"/>
              <a:t>La tariffazione </a:t>
            </a:r>
            <a:r>
              <a:rPr lang="it-IT" sz="1000"/>
              <a:t>viene svolta al livello del cluster </a:t>
            </a:r>
            <a:r>
              <a:rPr b="0" lang="it-IT" sz="1000"/>
              <a:t>su una tipologia fittizia che viene spesso chiamata </a:t>
            </a:r>
            <a:r>
              <a:rPr lang="it-IT" sz="1000"/>
              <a:t>MASTER</a:t>
            </a:r>
            <a:r>
              <a:rPr b="0" lang="it-IT" sz="100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00"/>
              <a:t>La tariffa di ogni alloggio </a:t>
            </a:r>
            <a:r>
              <a:rPr lang="it-IT" sz="1000"/>
              <a:t>ha una derivazione </a:t>
            </a:r>
            <a:r>
              <a:rPr b="0" lang="it-IT" sz="1000"/>
              <a:t>(</a:t>
            </a:r>
            <a:r>
              <a:rPr b="0" i="1" lang="it-IT" sz="1000"/>
              <a:t>derivazione per tipologia o ancoraggio</a:t>
            </a:r>
            <a:r>
              <a:rPr b="0" lang="it-IT" sz="1000"/>
              <a:t>) </a:t>
            </a:r>
            <a:r>
              <a:rPr lang="it-IT" sz="1000"/>
              <a:t>che la lega alla tariffa MASTER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00"/>
              <a:t>Le </a:t>
            </a:r>
            <a:r>
              <a:rPr lang="it-IT" sz="1000"/>
              <a:t>derivazioni sono modificate </a:t>
            </a:r>
            <a:r>
              <a:rPr b="0" lang="it-IT" sz="1000"/>
              <a:t>da funzioni che, a seconda dell’andamento </a:t>
            </a:r>
            <a:r>
              <a:rPr lang="it-IT" sz="1000"/>
              <a:t>sia della tipologia che del cluster di riferimento</a:t>
            </a:r>
            <a:r>
              <a:rPr b="0" lang="it-IT" sz="1000"/>
              <a:t>, ne determinano </a:t>
            </a:r>
            <a:r>
              <a:rPr lang="it-IT" sz="1000"/>
              <a:t>momentanee</a:t>
            </a:r>
            <a:r>
              <a:rPr b="0" lang="it-IT" sz="1000"/>
              <a:t> </a:t>
            </a:r>
            <a:r>
              <a:rPr lang="it-IT" sz="1000"/>
              <a:t>modifiche</a:t>
            </a:r>
            <a:r>
              <a:rPr b="0" lang="it-IT" sz="1000"/>
              <a:t> nel tempo.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0" lang="it-IT" sz="1000"/>
              <a:t>Esempi per la modifica delle derivazioni: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00"/>
              <a:t>differenza andamento con il cluster associato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00"/>
              <a:t>gap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00"/>
              <a:t>settimane parziali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00"/>
              <a:t>head and tail di prenotazioni</a:t>
            </a:r>
            <a:endParaRPr/>
          </a:p>
        </p:txBody>
      </p:sp>
      <p:sp>
        <p:nvSpPr>
          <p:cNvPr id="954" name="Google Shape;954;p31"/>
          <p:cNvSpPr/>
          <p:nvPr/>
        </p:nvSpPr>
        <p:spPr>
          <a:xfrm>
            <a:off x="6451770" y="960700"/>
            <a:ext cx="1316422" cy="2538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003656"/>
                </a:solidFill>
                <a:latin typeface="Arial"/>
                <a:ea typeface="Arial"/>
                <a:cs typeface="Arial"/>
                <a:sym typeface="Arial"/>
              </a:rPr>
              <a:t>TARIFFAZIONE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Google Shape;955;p31"/>
          <p:cNvCxnSpPr>
            <a:stCxn id="954" idx="2"/>
          </p:cNvCxnSpPr>
          <p:nvPr/>
        </p:nvCxnSpPr>
        <p:spPr>
          <a:xfrm>
            <a:off x="7109981" y="1214585"/>
            <a:ext cx="936000" cy="2721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56" name="Google Shape;956;p31"/>
          <p:cNvCxnSpPr>
            <a:stCxn id="954" idx="2"/>
            <a:endCxn id="916" idx="0"/>
          </p:cNvCxnSpPr>
          <p:nvPr/>
        </p:nvCxnSpPr>
        <p:spPr>
          <a:xfrm flipH="1">
            <a:off x="6806381" y="1214585"/>
            <a:ext cx="303600" cy="99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77"/>
          <p:cNvPicPr preferRelativeResize="0"/>
          <p:nvPr/>
        </p:nvPicPr>
        <p:blipFill rotWithShape="1">
          <a:blip r:embed="rId3">
            <a:alphaModFix/>
          </a:blip>
          <a:srcRect b="18458" l="0" r="0" t="35806"/>
          <a:stretch/>
        </p:blipFill>
        <p:spPr>
          <a:xfrm>
            <a:off x="3772127" y="617676"/>
            <a:ext cx="5219206" cy="216200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10000" kx="0" rotWithShape="0" algn="bl" stA="66000" stPos="0" sy="-100000" ky="0"/>
          </a:effectLst>
        </p:spPr>
      </p:pic>
      <p:sp>
        <p:nvSpPr>
          <p:cNvPr id="334" name="Google Shape;334;p77"/>
          <p:cNvSpPr/>
          <p:nvPr/>
        </p:nvSpPr>
        <p:spPr>
          <a:xfrm>
            <a:off x="132717" y="956935"/>
            <a:ext cx="3706814" cy="3645494"/>
          </a:xfrm>
          <a:prstGeom prst="roundRect">
            <a:avLst>
              <a:gd fmla="val 295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7"/>
          <p:cNvSpPr txBox="1"/>
          <p:nvPr>
            <p:ph idx="1" type="body"/>
          </p:nvPr>
        </p:nvSpPr>
        <p:spPr>
          <a:xfrm>
            <a:off x="803594" y="1145089"/>
            <a:ext cx="2477147" cy="61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-IT" sz="1500">
                <a:solidFill>
                  <a:srgbClr val="FFC000"/>
                </a:solidFill>
              </a:rPr>
              <a:t>IL SERVIZIO</a:t>
            </a:r>
            <a:endParaRPr b="1" sz="750">
              <a:solidFill>
                <a:srgbClr val="FFC000"/>
              </a:solidFill>
            </a:endParaRPr>
          </a:p>
        </p:txBody>
      </p:sp>
      <p:sp>
        <p:nvSpPr>
          <p:cNvPr id="336" name="Google Shape;336;p77"/>
          <p:cNvSpPr txBox="1"/>
          <p:nvPr>
            <p:ph idx="12" type="sldNum"/>
          </p:nvPr>
        </p:nvSpPr>
        <p:spPr>
          <a:xfrm>
            <a:off x="8829000" y="4776658"/>
            <a:ext cx="315000" cy="36684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37" name="Google Shape;337;p77"/>
          <p:cNvSpPr txBox="1"/>
          <p:nvPr>
            <p:ph type="title"/>
          </p:nvPr>
        </p:nvSpPr>
        <p:spPr>
          <a:xfrm>
            <a:off x="4243578" y="2986089"/>
            <a:ext cx="4312112" cy="339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>
                <a:solidFill>
                  <a:srgbClr val="FFC000"/>
                </a:solidFill>
              </a:rPr>
              <a:t>Chi siamo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38" name="Google Shape;338;p77"/>
          <p:cNvSpPr txBox="1"/>
          <p:nvPr>
            <p:ph idx="3" type="body"/>
          </p:nvPr>
        </p:nvSpPr>
        <p:spPr>
          <a:xfrm>
            <a:off x="4243831" y="3577018"/>
            <a:ext cx="4312001" cy="1087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sz="1200"/>
              <a:t>Full Price nasce nel 2017 e si occupa di Revenue Management per il settore extra-alberghiero.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sz="1200"/>
              <a:t>Al momento gestiamo il revenue di oltre 2500 appartamenti, in 8 nazioni del mondo, su oltre 100 città, tra cui cui Milano, Londra, Miami, San Diego, Tallinn e Phuket</a:t>
            </a:r>
            <a:endParaRPr sz="1200"/>
          </a:p>
        </p:txBody>
      </p:sp>
      <p:cxnSp>
        <p:nvCxnSpPr>
          <p:cNvPr id="339" name="Google Shape;339;p77" title="Linea di divisione"/>
          <p:cNvCxnSpPr/>
          <p:nvPr/>
        </p:nvCxnSpPr>
        <p:spPr>
          <a:xfrm>
            <a:off x="4243252" y="3413783"/>
            <a:ext cx="4312816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0" name="Google Shape;340;p77"/>
          <p:cNvSpPr txBox="1"/>
          <p:nvPr/>
        </p:nvSpPr>
        <p:spPr>
          <a:xfrm>
            <a:off x="428850" y="1559195"/>
            <a:ext cx="3312225" cy="278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AUMENTO DELLE PERFORMANCE</a:t>
            </a:r>
            <a:endParaRPr/>
          </a:p>
          <a:p>
            <a:pPr indent="0" lvl="0" marL="0" marR="381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it-IT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Grazie al Revenue Plan, ad oltre 10 anni di esperienza, ed al nostro software interno incrementiamo il tasso di occupazione ed il prezzo medio degli alloggi che seguiamo dal 15% al 60% in pochi mesi.</a:t>
            </a:r>
            <a:endParaRPr/>
          </a:p>
          <a:p>
            <a:pPr indent="0" lvl="0" marL="0" marR="381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RIDUZIONE DEL LAVORO PER IL GESTORE</a:t>
            </a:r>
            <a:endParaRPr/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0" i="0" lang="it-IT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nostro servizio di esternalizzazione del revenue management prevede un consulente esperto che si occupa del revenue della struttura e prende tutte le decisioni necessarie. Il gestore non dovrà più occuparsi di niente.</a:t>
            </a:r>
            <a:endParaRPr/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SUPPORTO A SCALARE</a:t>
            </a:r>
            <a:endParaRPr/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0" i="0" lang="it-IT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Grazie alle banche dati con cui collaboriamo evadiamo analisi di fatturato a supporto delle trattative e conseguente go live in soli 5 giorni lavorativi. Questo dona ai nostri clienti estrema velocità e sicurezza nella crescita delle loro attività.</a:t>
            </a:r>
            <a:endParaRPr/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1" i="0" lang="it-IT" sz="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SOLUZIONI SU MISURA </a:t>
            </a:r>
            <a:endParaRPr/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="0" i="0" lang="it-IT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Ogni parte del nostro lavoro è altamente pensata su misura. Il gestore quindi avrà la possibilità di concordare con noi la maggior parte degli aspetti del revenue management.</a:t>
            </a:r>
            <a:endParaRPr/>
          </a:p>
          <a:p>
            <a:pPr indent="0" lvl="0" marL="9525" marR="0" rtl="0" algn="l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t/>
            </a:r>
            <a:endParaRPr b="0" i="1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a segno di spunta" id="341" name="Google Shape;34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68" y="1518597"/>
            <a:ext cx="279962" cy="279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descr="Icona segno di spunta" id="342" name="Google Shape;34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68" y="2246767"/>
            <a:ext cx="279962" cy="279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descr="Icona segno di spunta" id="343" name="Google Shape;34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68" y="2962883"/>
            <a:ext cx="279962" cy="279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descr="Icona segno di spunta" id="344" name="Google Shape;34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68" y="3674612"/>
            <a:ext cx="279962" cy="279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45" name="Google Shape;345;p77"/>
          <p:cNvSpPr/>
          <p:nvPr/>
        </p:nvSpPr>
        <p:spPr>
          <a:xfrm>
            <a:off x="0" y="1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77" title="Linea di divisione"/>
          <p:cNvCxnSpPr/>
          <p:nvPr/>
        </p:nvCxnSpPr>
        <p:spPr>
          <a:xfrm>
            <a:off x="1" y="7433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77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8" name="Google Shape;348;p77"/>
          <p:cNvSpPr txBox="1"/>
          <p:nvPr/>
        </p:nvSpPr>
        <p:spPr>
          <a:xfrm>
            <a:off x="324000" y="0"/>
            <a:ext cx="3312169" cy="843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21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Full Price</a:t>
            </a:r>
            <a:endParaRPr/>
          </a:p>
        </p:txBody>
      </p:sp>
      <p:pic>
        <p:nvPicPr>
          <p:cNvPr id="349" name="Google Shape;34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50" name="Google Shape;350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2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32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64" name="Google Shape;964;p32"/>
          <p:cNvSpPr txBox="1"/>
          <p:nvPr>
            <p:ph idx="1" type="body"/>
          </p:nvPr>
        </p:nvSpPr>
        <p:spPr>
          <a:xfrm>
            <a:off x="297825" y="1295999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Perché questo approccio sia possibile è necessario </a:t>
            </a:r>
            <a:r>
              <a:rPr b="1" lang="it-IT" sz="1100"/>
              <a:t>l’utilizzo di un software</a:t>
            </a:r>
            <a:r>
              <a:rPr lang="it-IT" sz="1100"/>
              <a:t> capace di elaborare funzioni complesse.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Il cluster ibrido è un approccio articolato che sfrutta </a:t>
            </a:r>
            <a:r>
              <a:rPr b="1" lang="it-IT" sz="1100"/>
              <a:t>sia la verticalità che l’orizzontalità del dato.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Viene utilizzato per strutture con particolare </a:t>
            </a:r>
            <a:r>
              <a:rPr b="1" lang="it-IT" sz="1100"/>
              <a:t>eterogeneità</a:t>
            </a:r>
            <a:r>
              <a:rPr lang="it-IT" sz="1100"/>
              <a:t> nelle tipologie e riesce a mettere insieme dati da </a:t>
            </a:r>
            <a:r>
              <a:rPr b="1" lang="it-IT" sz="1100"/>
              <a:t>più fonti endogene</a:t>
            </a:r>
            <a:r>
              <a:rPr lang="it-IT" sz="1100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100"/>
              <a:t>L’obiettivo di questo approccio è appunto </a:t>
            </a:r>
            <a:r>
              <a:rPr b="1" lang="it-IT" sz="1100"/>
              <a:t>sfruttare al massimo la potenzialità di ogni tipologia e di ogni altra informazione </a:t>
            </a:r>
            <a:r>
              <a:rPr lang="it-IT" sz="1100"/>
              <a:t>presente nell’inventario al fine di massimizzare l’intercettazione della domanda e quindi le performance.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800"/>
          </a:p>
        </p:txBody>
      </p:sp>
      <p:cxnSp>
        <p:nvCxnSpPr>
          <p:cNvPr id="965" name="Google Shape;965;p32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32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68" name="Google Shape;9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69" name="Google Shape;969;p32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Ibrido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0" name="Google Shape;970;p32"/>
          <p:cNvGraphicFramePr/>
          <p:nvPr/>
        </p:nvGraphicFramePr>
        <p:xfrm>
          <a:off x="4472268" y="14875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{1CDBA0EC-6A94-439B-AC7B-ECE351CB4B32}</a:tableStyleId>
              </a:tblPr>
              <a:tblGrid>
                <a:gridCol w="546975"/>
                <a:gridCol w="546975"/>
                <a:gridCol w="546975"/>
                <a:gridCol w="546975"/>
                <a:gridCol w="546975"/>
                <a:gridCol w="546975"/>
                <a:gridCol w="546975"/>
              </a:tblGrid>
              <a:tr h="24450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it-IT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YIELD MAP DIFFERENZIALE</a:t>
                      </a:r>
                      <a:endParaRPr sz="1200" u="none" cap="none" strike="noStrike"/>
                    </a:p>
                  </a:txBody>
                  <a:tcPr marT="38100" marB="38100" marR="76200" marL="762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Days from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Days to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-100%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-25%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+25%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87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3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9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BA5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3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0,53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99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9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0,68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D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BD8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9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0,58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A5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B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B7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0,73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9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2E8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B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C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3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3E7D5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3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3E7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CC3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D1B0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D1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C69D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146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365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2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C6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it-IT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2,20</a:t>
                      </a:r>
                      <a:endParaRPr sz="1200" u="none" cap="none" strike="noStrike"/>
                    </a:p>
                  </a:txBody>
                  <a:tcPr marT="21175" marB="21175" marR="21175" marL="211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7BB8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3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3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78" name="Google Shape;978;p33"/>
          <p:cNvSpPr txBox="1"/>
          <p:nvPr>
            <p:ph idx="1" type="body"/>
          </p:nvPr>
        </p:nvSpPr>
        <p:spPr>
          <a:xfrm>
            <a:off x="297825" y="1295999"/>
            <a:ext cx="3312300" cy="1310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/>
              <a:t>PRO E CONTRO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PRO: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Estremo sfruttamento delle performance </a:t>
            </a:r>
            <a:r>
              <a:rPr lang="it-IT" sz="1050"/>
              <a:t>di ogni tipologia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Ottima </a:t>
            </a:r>
            <a:r>
              <a:rPr b="1" lang="it-IT" sz="1050"/>
              <a:t>correlazione tra andamento e pricing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Gestione </a:t>
            </a:r>
            <a:r>
              <a:rPr b="1" lang="it-IT" sz="1050"/>
              <a:t>dell’orizzontalità del dato 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it-IT" sz="1050"/>
              <a:t>Reattività</a:t>
            </a:r>
            <a:r>
              <a:rPr lang="it-IT" sz="1050"/>
              <a:t> nella correzione dell’andamento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Estrema </a:t>
            </a:r>
            <a:r>
              <a:rPr b="1" lang="it-IT" sz="1050"/>
              <a:t>scalabilità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CONTRO:</a:t>
            </a:r>
            <a:endParaRPr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Necessità di </a:t>
            </a:r>
            <a:r>
              <a:rPr b="1" lang="it-IT" sz="1050"/>
              <a:t>un software per l’elaborazione delle funzioni</a:t>
            </a:r>
            <a:endParaRPr b="1"/>
          </a:p>
          <a:p>
            <a:pPr indent="-17145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it-IT" sz="1050"/>
              <a:t>Necessità di </a:t>
            </a:r>
            <a:r>
              <a:rPr b="1" lang="it-IT" sz="1050"/>
              <a:t>manutenzione delle rule set impostate</a:t>
            </a:r>
            <a:endParaRPr b="1" sz="7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700"/>
          </a:p>
        </p:txBody>
      </p:sp>
      <p:cxnSp>
        <p:nvCxnSpPr>
          <p:cNvPr id="979" name="Google Shape;979;p33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33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82" name="Google Shape;98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83" name="Google Shape;983;p33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Cluster Ibrido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 e Contro della Città Metropolitana" id="984" name="Google Shape;98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9822" y="1705217"/>
            <a:ext cx="3711388" cy="193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4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4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92" name="Google Shape;992;p34"/>
          <p:cNvSpPr txBox="1"/>
          <p:nvPr>
            <p:ph idx="1" type="body"/>
          </p:nvPr>
        </p:nvSpPr>
        <p:spPr>
          <a:xfrm>
            <a:off x="297825" y="1039852"/>
            <a:ext cx="3312300" cy="1310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it-IT" sz="1050"/>
              <a:t>Per concludere potremmo affermare che i tre approcci differiscono per l’aspetto tecnico </a:t>
            </a:r>
            <a:r>
              <a:rPr b="1" lang="it-IT" sz="1050"/>
              <a:t>ma sono tutti e tre validi e performanti.</a:t>
            </a:r>
            <a:endParaRPr b="1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050"/>
              <a:t>BLOCCATO</a:t>
            </a:r>
            <a:br>
              <a:rPr lang="it-IT" sz="1050"/>
            </a:br>
            <a:r>
              <a:rPr lang="it-IT" sz="1050"/>
              <a:t>alta scalabilità</a:t>
            </a:r>
            <a:br>
              <a:rPr lang="it-IT" sz="1050"/>
            </a:br>
            <a:r>
              <a:rPr lang="it-IT" sz="1050"/>
              <a:t>adatto a strutture extralberghiere con necessità di crescita</a:t>
            </a:r>
            <a:br>
              <a:rPr lang="it-IT" sz="1050"/>
            </a:br>
            <a:r>
              <a:rPr lang="it-IT" sz="1050"/>
              <a:t>non necessario un RMS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050"/>
              <a:t>LIBERO</a:t>
            </a:r>
            <a:br>
              <a:rPr lang="it-IT" sz="1050"/>
            </a:br>
            <a:r>
              <a:rPr lang="it-IT" sz="1050"/>
              <a:t>molto efficiente</a:t>
            </a:r>
            <a:br>
              <a:rPr lang="it-IT" sz="1050"/>
            </a:br>
            <a:r>
              <a:rPr lang="it-IT" sz="1050"/>
              <a:t>adatto a strutture con alto numero di unità organizzate in tipologie</a:t>
            </a:r>
            <a:br>
              <a:rPr lang="it-IT" sz="1050"/>
            </a:br>
            <a:r>
              <a:rPr lang="it-IT" sz="1050"/>
              <a:t>necessario uno studio approfondito degli andamenti</a:t>
            </a:r>
            <a:br>
              <a:rPr lang="it-IT" sz="1050"/>
            </a:br>
            <a:r>
              <a:rPr lang="it-IT" sz="1050"/>
              <a:t>meno idoneo alla scalabilità </a:t>
            </a:r>
            <a:endParaRPr sz="1050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it-IT" sz="1050"/>
              <a:t>IBRIDO</a:t>
            </a:r>
            <a:br>
              <a:rPr lang="it-IT" sz="1050"/>
            </a:br>
            <a:r>
              <a:rPr lang="it-IT" sz="1050"/>
              <a:t>massima efficienza e scalabilità</a:t>
            </a:r>
            <a:br>
              <a:rPr lang="it-IT" sz="1050"/>
            </a:br>
            <a:r>
              <a:rPr lang="it-IT" sz="1050"/>
              <a:t>adatto a tutte le tipologie di strutture ricettive</a:t>
            </a:r>
            <a:br>
              <a:rPr lang="it-IT" sz="1050"/>
            </a:br>
            <a:r>
              <a:rPr lang="it-IT" sz="1050"/>
              <a:t>necessario un RMS a supporto</a:t>
            </a:r>
            <a:br>
              <a:rPr lang="it-IT" sz="1050"/>
            </a:br>
            <a:br>
              <a:rPr lang="it-IT" sz="1050"/>
            </a:br>
            <a:endParaRPr sz="1050"/>
          </a:p>
        </p:txBody>
      </p:sp>
      <p:cxnSp>
        <p:nvCxnSpPr>
          <p:cNvPr id="993" name="Google Shape;993;p34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34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96" name="Google Shape;9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97" name="Google Shape;997;p34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Per Concludere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ddio udienza di precisazione delle conclusioni" id="998" name="Google Shape;9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9507" y="1464878"/>
            <a:ext cx="3764964" cy="280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5" title="Sfondo semitrasparente scuro"/>
          <p:cNvSpPr/>
          <p:nvPr/>
        </p:nvSpPr>
        <p:spPr>
          <a:xfrm>
            <a:off x="4748091" y="0"/>
            <a:ext cx="2992499" cy="5143500"/>
          </a:xfrm>
          <a:prstGeom prst="rect">
            <a:avLst/>
          </a:prstGeom>
          <a:solidFill>
            <a:schemeClr val="accent1">
              <a:alpha val="83921"/>
            </a:schemeClr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 txBox="1"/>
          <p:nvPr>
            <p:ph type="ctrTitle"/>
          </p:nvPr>
        </p:nvSpPr>
        <p:spPr>
          <a:xfrm>
            <a:off x="4904922" y="2475469"/>
            <a:ext cx="2678837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it-IT">
                <a:solidFill>
                  <a:srgbClr val="FFC000"/>
                </a:solidFill>
              </a:rPr>
              <a:t>Grazie</a:t>
            </a:r>
            <a:br>
              <a:rPr lang="it-IT">
                <a:solidFill>
                  <a:srgbClr val="FFC000"/>
                </a:solidFill>
              </a:rPr>
            </a:br>
            <a:br>
              <a:rPr lang="it-IT">
                <a:solidFill>
                  <a:srgbClr val="FFC000"/>
                </a:solidFill>
              </a:rPr>
            </a:br>
            <a:endParaRPr>
              <a:solidFill>
                <a:srgbClr val="FFC000"/>
              </a:solidFill>
            </a:endParaRPr>
          </a:p>
        </p:txBody>
      </p:sp>
      <p:cxnSp>
        <p:nvCxnSpPr>
          <p:cNvPr id="1006" name="Google Shape;1006;p35" title="Linea di divisione"/>
          <p:cNvCxnSpPr/>
          <p:nvPr/>
        </p:nvCxnSpPr>
        <p:spPr>
          <a:xfrm>
            <a:off x="4904922" y="3636169"/>
            <a:ext cx="2678837" cy="0"/>
          </a:xfrm>
          <a:prstGeom prst="straightConnector1">
            <a:avLst/>
          </a:prstGeom>
          <a:noFill/>
          <a:ln cap="flat" cmpd="sng" w="19050">
            <a:solidFill>
              <a:srgbClr val="FBC0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tente" id="1007" name="Google Shape;1007;p35" title="Icona - Nome relator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6613" y="3775703"/>
            <a:ext cx="164175" cy="1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35"/>
          <p:cNvSpPr txBox="1"/>
          <p:nvPr>
            <p:ph idx="1" type="subTitle"/>
          </p:nvPr>
        </p:nvSpPr>
        <p:spPr>
          <a:xfrm>
            <a:off x="5179218" y="3793331"/>
            <a:ext cx="2404540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Marco Nicosia</a:t>
            </a:r>
            <a:endParaRPr/>
          </a:p>
        </p:txBody>
      </p:sp>
      <p:pic>
        <p:nvPicPr>
          <p:cNvPr descr="Smartphone" id="1009" name="Google Shape;1009;p35" title="Icona - Numero di telefono relatore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6613" y="4041557"/>
            <a:ext cx="164175" cy="1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35"/>
          <p:cNvSpPr txBox="1"/>
          <p:nvPr>
            <p:ph idx="3" type="body"/>
          </p:nvPr>
        </p:nvSpPr>
        <p:spPr>
          <a:xfrm>
            <a:off x="5179219" y="4059707"/>
            <a:ext cx="2405063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(+39) 392 1414546‬</a:t>
            </a:r>
            <a:endParaRPr/>
          </a:p>
        </p:txBody>
      </p:sp>
      <p:pic>
        <p:nvPicPr>
          <p:cNvPr descr="Busta" id="1011" name="Google Shape;1011;p35" title="Icona - Posta elettronica relatore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6613" y="4335197"/>
            <a:ext cx="164175" cy="1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35"/>
          <p:cNvSpPr txBox="1"/>
          <p:nvPr>
            <p:ph idx="4" type="body"/>
          </p:nvPr>
        </p:nvSpPr>
        <p:spPr>
          <a:xfrm>
            <a:off x="5179219" y="4326083"/>
            <a:ext cx="2405063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info@full-price.it</a:t>
            </a:r>
            <a:endParaRPr/>
          </a:p>
        </p:txBody>
      </p:sp>
      <p:pic>
        <p:nvPicPr>
          <p:cNvPr descr="Mondo" id="1013" name="Google Shape;101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287" y="4592459"/>
            <a:ext cx="173507" cy="17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35"/>
          <p:cNvSpPr txBox="1"/>
          <p:nvPr/>
        </p:nvSpPr>
        <p:spPr>
          <a:xfrm>
            <a:off x="5179219" y="4592459"/>
            <a:ext cx="2405063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https://www.full-price.it/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 txBox="1"/>
          <p:nvPr/>
        </p:nvSpPr>
        <p:spPr>
          <a:xfrm>
            <a:off x="8829000" y="4777757"/>
            <a:ext cx="315000" cy="36159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fld id="{00000000-1234-1234-1234-123412341234}" type="slidenum">
              <a:rPr b="0" i="0" lang="it-IT" sz="825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25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"/>
          <p:cNvSpPr/>
          <p:nvPr/>
        </p:nvSpPr>
        <p:spPr>
          <a:xfrm>
            <a:off x="0" y="0"/>
            <a:ext cx="9144000" cy="8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Le Attività Del Revenue Manager Extralberghiero</a:t>
            </a:r>
            <a:endParaRPr/>
          </a:p>
        </p:txBody>
      </p:sp>
      <p:sp>
        <p:nvSpPr>
          <p:cNvPr id="358" name="Google Shape;358;p6"/>
          <p:cNvSpPr txBox="1"/>
          <p:nvPr>
            <p:ph idx="2" type="body"/>
          </p:nvPr>
        </p:nvSpPr>
        <p:spPr>
          <a:xfrm>
            <a:off x="118556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Analisi e previsione della domanda</a:t>
            </a:r>
            <a:endParaRPr/>
          </a:p>
        </p:txBody>
      </p:sp>
      <p:cxnSp>
        <p:nvCxnSpPr>
          <p:cNvPr id="359" name="Google Shape;359;p6" title="Linea di divisione"/>
          <p:cNvCxnSpPr/>
          <p:nvPr/>
        </p:nvCxnSpPr>
        <p:spPr>
          <a:xfrm>
            <a:off x="1228571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6"/>
          <p:cNvSpPr txBox="1"/>
          <p:nvPr>
            <p:ph idx="3" type="body"/>
          </p:nvPr>
        </p:nvSpPr>
        <p:spPr>
          <a:xfrm>
            <a:off x="1185575" y="3561350"/>
            <a:ext cx="1527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Studio del territorio, competitor e struttura in consuntivo e otb</a:t>
            </a:r>
            <a:endParaRPr/>
          </a:p>
        </p:txBody>
      </p:sp>
      <p:sp>
        <p:nvSpPr>
          <p:cNvPr id="361" name="Google Shape;361;p6"/>
          <p:cNvSpPr txBox="1"/>
          <p:nvPr>
            <p:ph idx="4" type="body"/>
          </p:nvPr>
        </p:nvSpPr>
        <p:spPr>
          <a:xfrm>
            <a:off x="4729404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Commerciale</a:t>
            </a:r>
            <a:endParaRPr/>
          </a:p>
        </p:txBody>
      </p:sp>
      <p:sp>
        <p:nvSpPr>
          <p:cNvPr id="362" name="Google Shape;362;p6"/>
          <p:cNvSpPr txBox="1"/>
          <p:nvPr>
            <p:ph idx="5" type="body"/>
          </p:nvPr>
        </p:nvSpPr>
        <p:spPr>
          <a:xfrm>
            <a:off x="4729404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vendita, restrizioni, promozioni</a:t>
            </a:r>
            <a:endParaRPr/>
          </a:p>
        </p:txBody>
      </p:sp>
      <p:sp>
        <p:nvSpPr>
          <p:cNvPr id="363" name="Google Shape;363;p6"/>
          <p:cNvSpPr txBox="1"/>
          <p:nvPr>
            <p:ph idx="6" type="body"/>
          </p:nvPr>
        </p:nvSpPr>
        <p:spPr>
          <a:xfrm>
            <a:off x="294872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Costing</a:t>
            </a:r>
            <a:endParaRPr/>
          </a:p>
        </p:txBody>
      </p:sp>
      <p:sp>
        <p:nvSpPr>
          <p:cNvPr id="364" name="Google Shape;364;p6"/>
          <p:cNvSpPr txBox="1"/>
          <p:nvPr>
            <p:ph idx="7" type="body"/>
          </p:nvPr>
        </p:nvSpPr>
        <p:spPr>
          <a:xfrm>
            <a:off x="2948723" y="3565063"/>
            <a:ext cx="1484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Analisi dei costi della struttura, bottom price</a:t>
            </a:r>
            <a:endParaRPr/>
          </a:p>
        </p:txBody>
      </p:sp>
      <p:sp>
        <p:nvSpPr>
          <p:cNvPr id="365" name="Google Shape;365;p6"/>
          <p:cNvSpPr txBox="1"/>
          <p:nvPr>
            <p:ph idx="8" type="body"/>
          </p:nvPr>
        </p:nvSpPr>
        <p:spPr>
          <a:xfrm>
            <a:off x="6557221" y="3033722"/>
            <a:ext cx="1267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Tariffaria</a:t>
            </a:r>
            <a:endParaRPr/>
          </a:p>
        </p:txBody>
      </p:sp>
      <p:sp>
        <p:nvSpPr>
          <p:cNvPr id="366" name="Google Shape;366;p6"/>
          <p:cNvSpPr txBox="1"/>
          <p:nvPr>
            <p:ph idx="9" type="body"/>
          </p:nvPr>
        </p:nvSpPr>
        <p:spPr>
          <a:xfrm>
            <a:off x="6448440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pricing, tariffa di partenza dinamicizzazione</a:t>
            </a:r>
            <a:endParaRPr/>
          </a:p>
        </p:txBody>
      </p:sp>
      <p:sp>
        <p:nvSpPr>
          <p:cNvPr id="367" name="Google Shape;367;p6"/>
          <p:cNvSpPr txBox="1"/>
          <p:nvPr>
            <p:ph idx="12" type="sldNum"/>
          </p:nvPr>
        </p:nvSpPr>
        <p:spPr>
          <a:xfrm>
            <a:off x="8829000" y="4797523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368" name="Google Shape;368;p6" title="Linea di divisione"/>
          <p:cNvCxnSpPr/>
          <p:nvPr/>
        </p:nvCxnSpPr>
        <p:spPr>
          <a:xfrm>
            <a:off x="4729403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6" title="Linea di divisione"/>
          <p:cNvCxnSpPr/>
          <p:nvPr/>
        </p:nvCxnSpPr>
        <p:spPr>
          <a:xfrm>
            <a:off x="2950208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6" title="Linea di divisione"/>
          <p:cNvCxnSpPr/>
          <p:nvPr/>
        </p:nvCxnSpPr>
        <p:spPr>
          <a:xfrm>
            <a:off x="6448440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1" name="Google Shape;371;p6"/>
          <p:cNvPicPr preferRelativeResize="0"/>
          <p:nvPr>
            <p:ph idx="16" type="pic"/>
          </p:nvPr>
        </p:nvPicPr>
        <p:blipFill rotWithShape="1">
          <a:blip r:embed="rId3">
            <a:alphaModFix/>
          </a:blip>
          <a:srcRect b="0" l="16692" r="16693" t="0"/>
          <a:stretch/>
        </p:blipFill>
        <p:spPr>
          <a:xfrm>
            <a:off x="4716773" y="1420900"/>
            <a:ext cx="1484713" cy="1485897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2" name="Google Shape;372;p6"/>
          <p:cNvPicPr preferRelativeResize="0"/>
          <p:nvPr>
            <p:ph idx="17" type="pic"/>
          </p:nvPr>
        </p:nvPicPr>
        <p:blipFill rotWithShape="1">
          <a:blip r:embed="rId4">
            <a:alphaModFix/>
          </a:blip>
          <a:srcRect b="0" l="20566" r="20571" t="0"/>
          <a:stretch/>
        </p:blipFill>
        <p:spPr>
          <a:xfrm>
            <a:off x="2954779" y="1424250"/>
            <a:ext cx="1484713" cy="1485903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3" name="Google Shape;373;p6"/>
          <p:cNvPicPr preferRelativeResize="0"/>
          <p:nvPr>
            <p:ph idx="18" type="pic"/>
          </p:nvPr>
        </p:nvPicPr>
        <p:blipFill rotWithShape="1">
          <a:blip r:embed="rId5">
            <a:alphaModFix/>
          </a:blip>
          <a:srcRect b="0" l="12529" r="12529" t="0"/>
          <a:stretch/>
        </p:blipFill>
        <p:spPr>
          <a:xfrm>
            <a:off x="6484874" y="1420900"/>
            <a:ext cx="1484713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4" name="Google Shape;374;p6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0" l="16264" r="16271" t="0"/>
          <a:stretch/>
        </p:blipFill>
        <p:spPr>
          <a:xfrm>
            <a:off x="1185563" y="1421353"/>
            <a:ext cx="1484709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75" name="Google Shape;375;p6" title="Linea di divisione"/>
          <p:cNvCxnSpPr/>
          <p:nvPr/>
        </p:nvCxnSpPr>
        <p:spPr>
          <a:xfrm>
            <a:off x="0" y="7433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" title="Linea di divisione"/>
          <p:cNvCxnSpPr/>
          <p:nvPr/>
        </p:nvCxnSpPr>
        <p:spPr>
          <a:xfrm>
            <a:off x="7463100" y="843628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4369" y="4776659"/>
            <a:ext cx="733682" cy="3668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78" name="Google Shape;37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"/>
          <p:cNvSpPr/>
          <p:nvPr/>
        </p:nvSpPr>
        <p:spPr>
          <a:xfrm>
            <a:off x="1027866" y="1194727"/>
            <a:ext cx="1775404" cy="32905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0" y="0"/>
            <a:ext cx="9144000" cy="8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7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Le Attività Del Revenue Manager Extralberghiero</a:t>
            </a:r>
            <a:endParaRPr/>
          </a:p>
        </p:txBody>
      </p:sp>
      <p:sp>
        <p:nvSpPr>
          <p:cNvPr id="387" name="Google Shape;387;p7"/>
          <p:cNvSpPr txBox="1"/>
          <p:nvPr>
            <p:ph idx="2" type="body"/>
          </p:nvPr>
        </p:nvSpPr>
        <p:spPr>
          <a:xfrm>
            <a:off x="118556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Analisi e previsione della domanda</a:t>
            </a:r>
            <a:endParaRPr/>
          </a:p>
        </p:txBody>
      </p:sp>
      <p:cxnSp>
        <p:nvCxnSpPr>
          <p:cNvPr id="388" name="Google Shape;388;p7" title="Linea di divisione"/>
          <p:cNvCxnSpPr/>
          <p:nvPr/>
        </p:nvCxnSpPr>
        <p:spPr>
          <a:xfrm>
            <a:off x="1228571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7"/>
          <p:cNvSpPr txBox="1"/>
          <p:nvPr>
            <p:ph idx="3" type="body"/>
          </p:nvPr>
        </p:nvSpPr>
        <p:spPr>
          <a:xfrm>
            <a:off x="1185575" y="3561350"/>
            <a:ext cx="1527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Studio del territorio, competitor e struttura in consuntivo e otb</a:t>
            </a:r>
            <a:endParaRPr/>
          </a:p>
        </p:txBody>
      </p:sp>
      <p:sp>
        <p:nvSpPr>
          <p:cNvPr id="390" name="Google Shape;390;p7"/>
          <p:cNvSpPr txBox="1"/>
          <p:nvPr>
            <p:ph idx="4" type="body"/>
          </p:nvPr>
        </p:nvSpPr>
        <p:spPr>
          <a:xfrm>
            <a:off x="4729404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Commerciale</a:t>
            </a:r>
            <a:endParaRPr/>
          </a:p>
        </p:txBody>
      </p:sp>
      <p:sp>
        <p:nvSpPr>
          <p:cNvPr id="391" name="Google Shape;391;p7"/>
          <p:cNvSpPr txBox="1"/>
          <p:nvPr>
            <p:ph idx="5" type="body"/>
          </p:nvPr>
        </p:nvSpPr>
        <p:spPr>
          <a:xfrm>
            <a:off x="4729404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vendita, restrizioni, promozioni</a:t>
            </a:r>
            <a:endParaRPr/>
          </a:p>
        </p:txBody>
      </p:sp>
      <p:sp>
        <p:nvSpPr>
          <p:cNvPr id="392" name="Google Shape;392;p7"/>
          <p:cNvSpPr txBox="1"/>
          <p:nvPr>
            <p:ph idx="6" type="body"/>
          </p:nvPr>
        </p:nvSpPr>
        <p:spPr>
          <a:xfrm>
            <a:off x="294872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Costing</a:t>
            </a:r>
            <a:endParaRPr/>
          </a:p>
        </p:txBody>
      </p:sp>
      <p:sp>
        <p:nvSpPr>
          <p:cNvPr id="393" name="Google Shape;393;p7"/>
          <p:cNvSpPr txBox="1"/>
          <p:nvPr>
            <p:ph idx="7" type="body"/>
          </p:nvPr>
        </p:nvSpPr>
        <p:spPr>
          <a:xfrm>
            <a:off x="2948723" y="3565063"/>
            <a:ext cx="1484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Analisi dei costi della struttura, bottom price</a:t>
            </a:r>
            <a:endParaRPr/>
          </a:p>
        </p:txBody>
      </p:sp>
      <p:sp>
        <p:nvSpPr>
          <p:cNvPr id="394" name="Google Shape;394;p7"/>
          <p:cNvSpPr txBox="1"/>
          <p:nvPr>
            <p:ph idx="8" type="body"/>
          </p:nvPr>
        </p:nvSpPr>
        <p:spPr>
          <a:xfrm>
            <a:off x="6557221" y="3033722"/>
            <a:ext cx="1267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Tariffaria</a:t>
            </a:r>
            <a:endParaRPr/>
          </a:p>
        </p:txBody>
      </p:sp>
      <p:sp>
        <p:nvSpPr>
          <p:cNvPr id="395" name="Google Shape;395;p7"/>
          <p:cNvSpPr txBox="1"/>
          <p:nvPr>
            <p:ph idx="9" type="body"/>
          </p:nvPr>
        </p:nvSpPr>
        <p:spPr>
          <a:xfrm>
            <a:off x="6448440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pricing, tariffa di partenza dinamicizzazione</a:t>
            </a:r>
            <a:endParaRPr/>
          </a:p>
        </p:txBody>
      </p:sp>
      <p:sp>
        <p:nvSpPr>
          <p:cNvPr id="396" name="Google Shape;396;p7"/>
          <p:cNvSpPr txBox="1"/>
          <p:nvPr>
            <p:ph idx="12" type="sldNum"/>
          </p:nvPr>
        </p:nvSpPr>
        <p:spPr>
          <a:xfrm>
            <a:off x="8829000" y="4797523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397" name="Google Shape;397;p7" title="Linea di divisione"/>
          <p:cNvCxnSpPr/>
          <p:nvPr/>
        </p:nvCxnSpPr>
        <p:spPr>
          <a:xfrm>
            <a:off x="4729403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7" title="Linea di divisione"/>
          <p:cNvCxnSpPr/>
          <p:nvPr/>
        </p:nvCxnSpPr>
        <p:spPr>
          <a:xfrm>
            <a:off x="2950208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p7" title="Linea di divisione"/>
          <p:cNvCxnSpPr/>
          <p:nvPr/>
        </p:nvCxnSpPr>
        <p:spPr>
          <a:xfrm>
            <a:off x="6448440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0" name="Google Shape;400;p7"/>
          <p:cNvPicPr preferRelativeResize="0"/>
          <p:nvPr>
            <p:ph idx="16" type="pic"/>
          </p:nvPr>
        </p:nvPicPr>
        <p:blipFill rotWithShape="1">
          <a:blip r:embed="rId3">
            <a:alphaModFix/>
          </a:blip>
          <a:srcRect b="0" l="16692" r="16693" t="0"/>
          <a:stretch/>
        </p:blipFill>
        <p:spPr>
          <a:xfrm>
            <a:off x="4716773" y="1420900"/>
            <a:ext cx="1484713" cy="1485897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1" name="Google Shape;401;p7"/>
          <p:cNvPicPr preferRelativeResize="0"/>
          <p:nvPr>
            <p:ph idx="17" type="pic"/>
          </p:nvPr>
        </p:nvPicPr>
        <p:blipFill rotWithShape="1">
          <a:blip r:embed="rId4">
            <a:alphaModFix/>
          </a:blip>
          <a:srcRect b="0" l="20566" r="20571" t="0"/>
          <a:stretch/>
        </p:blipFill>
        <p:spPr>
          <a:xfrm>
            <a:off x="2954779" y="1424250"/>
            <a:ext cx="1484713" cy="1485903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2" name="Google Shape;402;p7"/>
          <p:cNvPicPr preferRelativeResize="0"/>
          <p:nvPr>
            <p:ph idx="18" type="pic"/>
          </p:nvPr>
        </p:nvPicPr>
        <p:blipFill rotWithShape="1">
          <a:blip r:embed="rId5">
            <a:alphaModFix/>
          </a:blip>
          <a:srcRect b="0" l="12529" r="12529" t="0"/>
          <a:stretch/>
        </p:blipFill>
        <p:spPr>
          <a:xfrm>
            <a:off x="6484874" y="1420900"/>
            <a:ext cx="1484713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3" name="Google Shape;403;p7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0" l="16264" r="16271" t="0"/>
          <a:stretch/>
        </p:blipFill>
        <p:spPr>
          <a:xfrm>
            <a:off x="1185563" y="1421353"/>
            <a:ext cx="1484709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04" name="Google Shape;404;p7" title="Linea di divisione"/>
          <p:cNvCxnSpPr/>
          <p:nvPr/>
        </p:nvCxnSpPr>
        <p:spPr>
          <a:xfrm>
            <a:off x="0" y="7433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7" title="Linea di divisione"/>
          <p:cNvCxnSpPr/>
          <p:nvPr/>
        </p:nvCxnSpPr>
        <p:spPr>
          <a:xfrm>
            <a:off x="7463100" y="843628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6" name="Google Shape;40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4369" y="4776659"/>
            <a:ext cx="733682" cy="3668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07" name="Google Shape;40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"/>
          <p:cNvSpPr/>
          <p:nvPr/>
        </p:nvSpPr>
        <p:spPr>
          <a:xfrm>
            <a:off x="0" y="1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>
            <p:ph type="title"/>
          </p:nvPr>
        </p:nvSpPr>
        <p:spPr>
          <a:xfrm>
            <a:off x="324000" y="324000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500"/>
              <a:t>Andiamo subito al punto: in base a cosa cambi le tue tariffe?</a:t>
            </a:r>
            <a:br>
              <a:rPr lang="it-IT" sz="1500"/>
            </a:br>
            <a:br>
              <a:rPr lang="it-IT" sz="1500"/>
            </a:br>
            <a:endParaRPr sz="1500"/>
          </a:p>
        </p:txBody>
      </p:sp>
      <p:sp>
        <p:nvSpPr>
          <p:cNvPr id="415" name="Google Shape;415;p8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16" name="Google Shape;416;p8" title="Linea di divisione"/>
          <p:cNvCxnSpPr/>
          <p:nvPr/>
        </p:nvCxnSpPr>
        <p:spPr>
          <a:xfrm>
            <a:off x="1" y="7433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8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8" name="Google Shape;4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9" name="Google Shape;4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0" name="Google Shape;420;p8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L’Andamento Del Territorio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39254"/>
            <a:ext cx="9144000" cy="393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29" name="Google Shape;429;p9" title="Linea di divisione"/>
          <p:cNvCxnSpPr/>
          <p:nvPr/>
        </p:nvCxnSpPr>
        <p:spPr>
          <a:xfrm>
            <a:off x="1" y="7433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9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1" name="Google Shape;4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527" y="970994"/>
            <a:ext cx="7910946" cy="369568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pic>
        <p:nvPicPr>
          <p:cNvPr id="432" name="Google Shape;43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3" name="Google Shape;43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4" name="Google Shape;434;p9"/>
          <p:cNvSpPr txBox="1"/>
          <p:nvPr/>
        </p:nvSpPr>
        <p:spPr>
          <a:xfrm>
            <a:off x="0" y="337375"/>
            <a:ext cx="9144000" cy="62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it-IT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L’Andamento Della Struttura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"/>
          <p:cNvSpPr/>
          <p:nvPr/>
        </p:nvSpPr>
        <p:spPr>
          <a:xfrm>
            <a:off x="2812348" y="1194727"/>
            <a:ext cx="1775404" cy="32905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34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0"/>
          <p:cNvSpPr/>
          <p:nvPr/>
        </p:nvSpPr>
        <p:spPr>
          <a:xfrm>
            <a:off x="0" y="0"/>
            <a:ext cx="9144000" cy="8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Le Attività Del Revenue Manager Extralberghiero</a:t>
            </a:r>
            <a:endParaRPr/>
          </a:p>
        </p:txBody>
      </p:sp>
      <p:sp>
        <p:nvSpPr>
          <p:cNvPr id="443" name="Google Shape;443;p10"/>
          <p:cNvSpPr txBox="1"/>
          <p:nvPr>
            <p:ph idx="2" type="body"/>
          </p:nvPr>
        </p:nvSpPr>
        <p:spPr>
          <a:xfrm>
            <a:off x="118556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Analisi e previsione della domanda</a:t>
            </a:r>
            <a:endParaRPr/>
          </a:p>
        </p:txBody>
      </p:sp>
      <p:cxnSp>
        <p:nvCxnSpPr>
          <p:cNvPr id="444" name="Google Shape;444;p10" title="Linea di divisione"/>
          <p:cNvCxnSpPr/>
          <p:nvPr/>
        </p:nvCxnSpPr>
        <p:spPr>
          <a:xfrm>
            <a:off x="1228571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10"/>
          <p:cNvSpPr txBox="1"/>
          <p:nvPr>
            <p:ph idx="3" type="body"/>
          </p:nvPr>
        </p:nvSpPr>
        <p:spPr>
          <a:xfrm>
            <a:off x="1185575" y="3561350"/>
            <a:ext cx="15276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Studio del territorio, competitor e struttura in consuntivo e otb</a:t>
            </a:r>
            <a:endParaRPr/>
          </a:p>
        </p:txBody>
      </p:sp>
      <p:sp>
        <p:nvSpPr>
          <p:cNvPr id="446" name="Google Shape;446;p10"/>
          <p:cNvSpPr txBox="1"/>
          <p:nvPr>
            <p:ph idx="4" type="body"/>
          </p:nvPr>
        </p:nvSpPr>
        <p:spPr>
          <a:xfrm>
            <a:off x="4729404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Commerciale</a:t>
            </a:r>
            <a:endParaRPr/>
          </a:p>
        </p:txBody>
      </p:sp>
      <p:sp>
        <p:nvSpPr>
          <p:cNvPr id="447" name="Google Shape;447;p10"/>
          <p:cNvSpPr txBox="1"/>
          <p:nvPr>
            <p:ph idx="5" type="body"/>
          </p:nvPr>
        </p:nvSpPr>
        <p:spPr>
          <a:xfrm>
            <a:off x="4729404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vendita, restrizioni, promozioni</a:t>
            </a:r>
            <a:endParaRPr/>
          </a:p>
        </p:txBody>
      </p:sp>
      <p:sp>
        <p:nvSpPr>
          <p:cNvPr id="448" name="Google Shape;448;p10"/>
          <p:cNvSpPr txBox="1"/>
          <p:nvPr>
            <p:ph idx="6" type="body"/>
          </p:nvPr>
        </p:nvSpPr>
        <p:spPr>
          <a:xfrm>
            <a:off x="2948723" y="3033722"/>
            <a:ext cx="148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Costing</a:t>
            </a:r>
            <a:endParaRPr/>
          </a:p>
        </p:txBody>
      </p:sp>
      <p:sp>
        <p:nvSpPr>
          <p:cNvPr id="449" name="Google Shape;449;p10"/>
          <p:cNvSpPr txBox="1"/>
          <p:nvPr>
            <p:ph idx="7" type="body"/>
          </p:nvPr>
        </p:nvSpPr>
        <p:spPr>
          <a:xfrm>
            <a:off x="2948723" y="3565063"/>
            <a:ext cx="1484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Analisi dei costi della struttura, bottom price</a:t>
            </a:r>
            <a:endParaRPr/>
          </a:p>
        </p:txBody>
      </p:sp>
      <p:sp>
        <p:nvSpPr>
          <p:cNvPr id="450" name="Google Shape;450;p10"/>
          <p:cNvSpPr txBox="1"/>
          <p:nvPr>
            <p:ph idx="8" type="body"/>
          </p:nvPr>
        </p:nvSpPr>
        <p:spPr>
          <a:xfrm>
            <a:off x="6557221" y="3033722"/>
            <a:ext cx="1267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/>
              <a:t>Strategia Tariffaria</a:t>
            </a:r>
            <a:endParaRPr/>
          </a:p>
        </p:txBody>
      </p:sp>
      <p:sp>
        <p:nvSpPr>
          <p:cNvPr id="451" name="Google Shape;451;p10"/>
          <p:cNvSpPr txBox="1"/>
          <p:nvPr>
            <p:ph idx="9" type="body"/>
          </p:nvPr>
        </p:nvSpPr>
        <p:spPr>
          <a:xfrm>
            <a:off x="6448440" y="3565063"/>
            <a:ext cx="148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Gestione delle strategie di pricing, tariffa di partenza dinamicizzazione</a:t>
            </a:r>
            <a:endParaRPr/>
          </a:p>
        </p:txBody>
      </p:sp>
      <p:sp>
        <p:nvSpPr>
          <p:cNvPr id="452" name="Google Shape;452;p10"/>
          <p:cNvSpPr txBox="1"/>
          <p:nvPr>
            <p:ph idx="12" type="sldNum"/>
          </p:nvPr>
        </p:nvSpPr>
        <p:spPr>
          <a:xfrm>
            <a:off x="8829000" y="4797523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53" name="Google Shape;453;p10" title="Linea di divisione"/>
          <p:cNvCxnSpPr/>
          <p:nvPr/>
        </p:nvCxnSpPr>
        <p:spPr>
          <a:xfrm>
            <a:off x="4729403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10" title="Linea di divisione"/>
          <p:cNvCxnSpPr/>
          <p:nvPr/>
        </p:nvCxnSpPr>
        <p:spPr>
          <a:xfrm>
            <a:off x="2950208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10" title="Linea di divisione"/>
          <p:cNvCxnSpPr/>
          <p:nvPr/>
        </p:nvCxnSpPr>
        <p:spPr>
          <a:xfrm>
            <a:off x="6448440" y="3473023"/>
            <a:ext cx="1484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6" name="Google Shape;456;p10"/>
          <p:cNvPicPr preferRelativeResize="0"/>
          <p:nvPr>
            <p:ph idx="16" type="pic"/>
          </p:nvPr>
        </p:nvPicPr>
        <p:blipFill rotWithShape="1">
          <a:blip r:embed="rId3">
            <a:alphaModFix/>
          </a:blip>
          <a:srcRect b="0" l="16692" r="16693" t="0"/>
          <a:stretch/>
        </p:blipFill>
        <p:spPr>
          <a:xfrm>
            <a:off x="4716773" y="1420900"/>
            <a:ext cx="1484713" cy="1485897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7" name="Google Shape;457;p10"/>
          <p:cNvPicPr preferRelativeResize="0"/>
          <p:nvPr>
            <p:ph idx="17" type="pic"/>
          </p:nvPr>
        </p:nvPicPr>
        <p:blipFill rotWithShape="1">
          <a:blip r:embed="rId4">
            <a:alphaModFix/>
          </a:blip>
          <a:srcRect b="0" l="20566" r="20571" t="0"/>
          <a:stretch/>
        </p:blipFill>
        <p:spPr>
          <a:xfrm>
            <a:off x="2954779" y="1424250"/>
            <a:ext cx="1484713" cy="1485903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8" name="Google Shape;458;p10"/>
          <p:cNvPicPr preferRelativeResize="0"/>
          <p:nvPr>
            <p:ph idx="18" type="pic"/>
          </p:nvPr>
        </p:nvPicPr>
        <p:blipFill rotWithShape="1">
          <a:blip r:embed="rId5">
            <a:alphaModFix/>
          </a:blip>
          <a:srcRect b="0" l="12529" r="12529" t="0"/>
          <a:stretch/>
        </p:blipFill>
        <p:spPr>
          <a:xfrm>
            <a:off x="6484874" y="1420900"/>
            <a:ext cx="1484713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9" name="Google Shape;459;p10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0" l="16264" r="16271" t="0"/>
          <a:stretch/>
        </p:blipFill>
        <p:spPr>
          <a:xfrm>
            <a:off x="1185563" y="1421353"/>
            <a:ext cx="1484709" cy="1485900"/>
          </a:xfrm>
          <a:prstGeom prst="rect">
            <a:avLst/>
          </a:prstGeom>
          <a:solidFill>
            <a:srgbClr val="F2F2F2">
              <a:alpha val="68627"/>
            </a:srgbClr>
          </a:solidFill>
          <a:ln cap="sq" cmpd="sng" w="952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60" name="Google Shape;460;p10" title="Linea di divisione"/>
          <p:cNvCxnSpPr/>
          <p:nvPr/>
        </p:nvCxnSpPr>
        <p:spPr>
          <a:xfrm>
            <a:off x="0" y="7433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" title="Linea di divisione"/>
          <p:cNvCxnSpPr/>
          <p:nvPr/>
        </p:nvCxnSpPr>
        <p:spPr>
          <a:xfrm>
            <a:off x="7463100" y="843628"/>
            <a:ext cx="1682700" cy="420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4369" y="4776659"/>
            <a:ext cx="733682" cy="3668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63" name="Google Shape;46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"/>
          <p:cNvSpPr/>
          <p:nvPr/>
        </p:nvSpPr>
        <p:spPr>
          <a:xfrm>
            <a:off x="0" y="-6918"/>
            <a:ext cx="9144000" cy="85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1"/>
          <p:cNvSpPr txBox="1"/>
          <p:nvPr>
            <p:ph idx="12" type="sldNum"/>
          </p:nvPr>
        </p:nvSpPr>
        <p:spPr>
          <a:xfrm>
            <a:off x="8829000" y="4798514"/>
            <a:ext cx="315000" cy="3159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>
              <a:schemeClr val="dk1"/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71" name="Google Shape;471;p11" title="Linea di divisione"/>
          <p:cNvCxnSpPr/>
          <p:nvPr/>
        </p:nvCxnSpPr>
        <p:spPr>
          <a:xfrm>
            <a:off x="7463101" y="843628"/>
            <a:ext cx="1682741" cy="4376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p11"/>
          <p:cNvSpPr txBox="1"/>
          <p:nvPr/>
        </p:nvSpPr>
        <p:spPr>
          <a:xfrm>
            <a:off x="356040" y="3206234"/>
            <a:ext cx="1484710" cy="38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Customer Care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11" title="Linea di divisione"/>
          <p:cNvCxnSpPr/>
          <p:nvPr/>
        </p:nvCxnSpPr>
        <p:spPr>
          <a:xfrm>
            <a:off x="356040" y="3645534"/>
            <a:ext cx="148471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11"/>
          <p:cNvSpPr txBox="1"/>
          <p:nvPr/>
        </p:nvSpPr>
        <p:spPr>
          <a:xfrm>
            <a:off x="356040" y="3737574"/>
            <a:ext cx="1484710" cy="5467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Contatti con il cliente, check-in, check-out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1"/>
          <p:cNvSpPr txBox="1"/>
          <p:nvPr/>
        </p:nvSpPr>
        <p:spPr>
          <a:xfrm>
            <a:off x="2092100" y="3206234"/>
            <a:ext cx="1484710" cy="384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Riassetto</a:t>
            </a:r>
            <a:r>
              <a:rPr b="0" i="0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-IT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dell’Alloggio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1"/>
          <p:cNvSpPr txBox="1"/>
          <p:nvPr/>
        </p:nvSpPr>
        <p:spPr>
          <a:xfrm>
            <a:off x="2092100" y="3737575"/>
            <a:ext cx="1484709" cy="5467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Pulizie, set di cortesia, kit di benvenuto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1"/>
          <p:cNvSpPr txBox="1"/>
          <p:nvPr/>
        </p:nvSpPr>
        <p:spPr>
          <a:xfrm>
            <a:off x="3828159" y="3206234"/>
            <a:ext cx="1484710" cy="384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Consumi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1"/>
          <p:cNvSpPr txBox="1"/>
          <p:nvPr/>
        </p:nvSpPr>
        <p:spPr>
          <a:xfrm>
            <a:off x="3828159" y="3737575"/>
            <a:ext cx="1484709" cy="3401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Utenze, biancheria, deteriorabili, manutenzioni ordinarie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1"/>
          <p:cNvSpPr txBox="1"/>
          <p:nvPr/>
        </p:nvSpPr>
        <p:spPr>
          <a:xfrm>
            <a:off x="5564219" y="3206234"/>
            <a:ext cx="1484710" cy="38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Commissioni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 txBox="1"/>
          <p:nvPr/>
        </p:nvSpPr>
        <p:spPr>
          <a:xfrm>
            <a:off x="5564219" y="3737574"/>
            <a:ext cx="1484709" cy="546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Ota, pay per click, marketing, revenue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 txBox="1"/>
          <p:nvPr/>
        </p:nvSpPr>
        <p:spPr>
          <a:xfrm>
            <a:off x="7300278" y="3206234"/>
            <a:ext cx="1484709" cy="384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t-IT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Tasse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 txBox="1"/>
          <p:nvPr/>
        </p:nvSpPr>
        <p:spPr>
          <a:xfrm>
            <a:off x="7300278" y="3737575"/>
            <a:ext cx="1484709" cy="3401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it-IT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 transato, IVA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11" title="Linea di divisione"/>
          <p:cNvCxnSpPr/>
          <p:nvPr/>
        </p:nvCxnSpPr>
        <p:spPr>
          <a:xfrm>
            <a:off x="2092099" y="3645534"/>
            <a:ext cx="148471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11" title="Linea di divisione"/>
          <p:cNvCxnSpPr/>
          <p:nvPr/>
        </p:nvCxnSpPr>
        <p:spPr>
          <a:xfrm>
            <a:off x="3829645" y="3645534"/>
            <a:ext cx="148471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11" title="Linea di divisione"/>
          <p:cNvCxnSpPr/>
          <p:nvPr/>
        </p:nvCxnSpPr>
        <p:spPr>
          <a:xfrm>
            <a:off x="5564219" y="3645534"/>
            <a:ext cx="148471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11" title="Linea di divisione"/>
          <p:cNvCxnSpPr/>
          <p:nvPr/>
        </p:nvCxnSpPr>
        <p:spPr>
          <a:xfrm>
            <a:off x="7300277" y="3645534"/>
            <a:ext cx="148471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7" name="Google Shape;487;p11"/>
          <p:cNvPicPr preferRelativeResize="0"/>
          <p:nvPr/>
        </p:nvPicPr>
        <p:blipFill rotWithShape="1">
          <a:blip r:embed="rId3">
            <a:alphaModFix/>
          </a:blip>
          <a:srcRect b="0" l="16818" r="16818" t="0"/>
          <a:stretch/>
        </p:blipFill>
        <p:spPr>
          <a:xfrm>
            <a:off x="323850" y="1586631"/>
            <a:ext cx="1484710" cy="1485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pic>
        <p:nvPicPr>
          <p:cNvPr id="488" name="Google Shape;488;p11"/>
          <p:cNvPicPr preferRelativeResize="0"/>
          <p:nvPr/>
        </p:nvPicPr>
        <p:blipFill rotWithShape="1">
          <a:blip r:embed="rId4">
            <a:alphaModFix/>
          </a:blip>
          <a:srcRect b="0" l="16692" r="16693" t="0"/>
          <a:stretch/>
        </p:blipFill>
        <p:spPr>
          <a:xfrm>
            <a:off x="2076450" y="1586631"/>
            <a:ext cx="1484710" cy="1485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pic>
        <p:nvPicPr>
          <p:cNvPr id="489" name="Google Shape;489;p11"/>
          <p:cNvPicPr preferRelativeResize="0"/>
          <p:nvPr/>
        </p:nvPicPr>
        <p:blipFill rotWithShape="1">
          <a:blip r:embed="rId5">
            <a:alphaModFix/>
          </a:blip>
          <a:srcRect b="12470" l="0" r="0" t="12470"/>
          <a:stretch/>
        </p:blipFill>
        <p:spPr>
          <a:xfrm>
            <a:off x="3833813" y="1586631"/>
            <a:ext cx="1484710" cy="1485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pic>
        <p:nvPicPr>
          <p:cNvPr id="490" name="Google Shape;490;p11"/>
          <p:cNvPicPr preferRelativeResize="0"/>
          <p:nvPr/>
        </p:nvPicPr>
        <p:blipFill rotWithShape="1">
          <a:blip r:embed="rId6">
            <a:alphaModFix/>
          </a:blip>
          <a:srcRect b="0" l="14237" r="14237" t="0"/>
          <a:stretch/>
        </p:blipFill>
        <p:spPr>
          <a:xfrm>
            <a:off x="5591175" y="1580678"/>
            <a:ext cx="1484710" cy="1485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pic>
        <p:nvPicPr>
          <p:cNvPr id="491" name="Google Shape;491;p11"/>
          <p:cNvPicPr preferRelativeResize="0"/>
          <p:nvPr/>
        </p:nvPicPr>
        <p:blipFill rotWithShape="1">
          <a:blip r:embed="rId7">
            <a:alphaModFix/>
          </a:blip>
          <a:srcRect b="0" l="16692" r="16693" t="0"/>
          <a:stretch/>
        </p:blipFill>
        <p:spPr>
          <a:xfrm>
            <a:off x="7299722" y="1586631"/>
            <a:ext cx="1484709" cy="1485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cxnSp>
        <p:nvCxnSpPr>
          <p:cNvPr id="492" name="Google Shape;492;p11" title="Linea di divisione"/>
          <p:cNvCxnSpPr/>
          <p:nvPr/>
        </p:nvCxnSpPr>
        <p:spPr>
          <a:xfrm>
            <a:off x="0" y="0"/>
            <a:ext cx="1669500" cy="0"/>
          </a:xfrm>
          <a:prstGeom prst="straightConnector1">
            <a:avLst/>
          </a:prstGeom>
          <a:noFill/>
          <a:ln cap="flat" cmpd="sng" w="317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4369" y="4776658"/>
            <a:ext cx="733683" cy="3668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94" name="Google Shape;49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10125" y="4870657"/>
            <a:ext cx="1923750" cy="18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95" name="Google Shape;495;p11"/>
          <p:cNvSpPr txBox="1"/>
          <p:nvPr>
            <p:ph type="title"/>
          </p:nvPr>
        </p:nvSpPr>
        <p:spPr>
          <a:xfrm>
            <a:off x="356039" y="326401"/>
            <a:ext cx="8505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100">
                <a:solidFill>
                  <a:srgbClr val="FFC000"/>
                </a:solidFill>
              </a:rPr>
              <a:t>Il Costing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Full-Price">
      <a:dk1>
        <a:srgbClr val="303030"/>
      </a:dk1>
      <a:lt1>
        <a:srgbClr val="FFFFFF"/>
      </a:lt1>
      <a:dk2>
        <a:srgbClr val="12121E"/>
      </a:dk2>
      <a:lt2>
        <a:srgbClr val="F2F2F2"/>
      </a:lt2>
      <a:accent1>
        <a:srgbClr val="004873"/>
      </a:accent1>
      <a:accent2>
        <a:srgbClr val="37A3DC"/>
      </a:accent2>
      <a:accent3>
        <a:srgbClr val="FBC02C"/>
      </a:accent3>
      <a:accent4>
        <a:srgbClr val="F2F2F2"/>
      </a:accent4>
      <a:accent5>
        <a:srgbClr val="EAF2F2"/>
      </a:accent5>
      <a:accent6>
        <a:srgbClr val="0E324E"/>
      </a:accent6>
      <a:hlink>
        <a:srgbClr val="37A3DC"/>
      </a:hlink>
      <a:folHlink>
        <a:srgbClr val="3783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Marco Nicosia</dc:creator>
</cp:coreProperties>
</file>