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75" r:id="rId5"/>
    <p:sldId id="277" r:id="rId6"/>
    <p:sldId id="274" r:id="rId7"/>
    <p:sldId id="259" r:id="rId8"/>
    <p:sldId id="260" r:id="rId9"/>
    <p:sldId id="262" r:id="rId10"/>
    <p:sldId id="276" r:id="rId11"/>
    <p:sldId id="264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65" r:id="rId21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636"/>
    <p:restoredTop sz="94527"/>
  </p:normalViewPr>
  <p:slideViewPr>
    <p:cSldViewPr snapToGrid="0" snapToObjects="1">
      <p:cViewPr varScale="1">
        <p:scale>
          <a:sx n="122" d="100"/>
          <a:sy n="122" d="100"/>
        </p:scale>
        <p:origin x="864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41606B26-F818-734A-990E-DC6D8493F30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A8030C41-6C46-F549-B2FF-0964C16566B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FE448481-013B-B34F-B7CA-6049031D78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0CFB6F-9416-F343-B15B-3F5E326FD00D}" type="datetimeFigureOut">
              <a:rPr lang="it-IT" smtClean="0"/>
              <a:t>25/01/23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32B1AFCA-07C8-BE4C-A8EA-59D243DE5A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D56780C6-CE12-4841-B843-2A0F5FAB00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646A8-A72D-9E42-800C-6F75168B143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107904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84DBA47D-AEE9-C94F-A0AF-7EF93CD77A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422F537A-8817-924A-ACA2-2F011D09036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r>
              <a:rPr lang="it-IT"/>
              <a:t>Modifica gli stili del testo dello schema
Secondo livello
Terzo livello
Quarto livello
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75BB8272-4904-6142-A5D0-B33991A958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0CFB6F-9416-F343-B15B-3F5E326FD00D}" type="datetimeFigureOut">
              <a:rPr lang="it-IT" smtClean="0"/>
              <a:t>25/01/23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EA442F45-C89F-9C41-AD53-ED088613CA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4C2B8CA9-2720-EC4D-8F38-5DEB2B60E5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646A8-A72D-9E42-800C-6F75168B143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330437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>
            <a:extLst>
              <a:ext uri="{FF2B5EF4-FFF2-40B4-BE49-F238E27FC236}">
                <a16:creationId xmlns:a16="http://schemas.microsoft.com/office/drawing/2014/main" id="{DECF3BB0-AA30-294A-9AEF-951A18943F4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D6B7198D-F379-BB42-80AA-5718FF5617A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r>
              <a:rPr lang="it-IT"/>
              <a:t>Modifica gli stili del testo dello schema
Secondo livello
Terzo livello
Quarto livello
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A641D07F-F572-D74B-B830-9AF94415FF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0CFB6F-9416-F343-B15B-3F5E326FD00D}" type="datetimeFigureOut">
              <a:rPr lang="it-IT" smtClean="0"/>
              <a:t>25/01/23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34C74705-A2AD-1144-A56A-D467999AFE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2E03D8AB-D4FB-3D49-89A1-E1DD8D9699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646A8-A72D-9E42-800C-6F75168B143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068769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039BEF30-367F-1944-B958-117E70DEB4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DB9A8CCF-6F51-1B43-ACB4-E6278DA5537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/>
              <a:t>Modifica gli stili del testo dello schema
Secondo livello
Terzo livello
Quarto livello
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F8A9A3DB-1C62-2241-86E5-4F8DEB358B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0CFB6F-9416-F343-B15B-3F5E326FD00D}" type="datetimeFigureOut">
              <a:rPr lang="it-IT" smtClean="0"/>
              <a:t>25/01/23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531B298C-8CD1-AC47-9963-46D05261FE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392010DF-8A9A-3E4E-AF5A-1127FE2C24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646A8-A72D-9E42-800C-6F75168B143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096945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81E3E617-D3C5-E149-9ECA-93B0F82269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F4DD74C9-E581-5740-96ED-D0CD45513E2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/>
              <a:t>Modifica gli stili del testo dello schema
Secondo livello
Terzo livello
Quarto livello
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DC36D8D5-029A-4D4E-B64F-CBEDC6DB9C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0CFB6F-9416-F343-B15B-3F5E326FD00D}" type="datetimeFigureOut">
              <a:rPr lang="it-IT" smtClean="0"/>
              <a:t>25/01/23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8C0C3398-D94D-D140-AA59-56A3E3A95A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B8F75E9C-2049-CD42-B9EB-94E64E0FA3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646A8-A72D-9E42-800C-6F75168B143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701373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94A3C8CE-BA36-5547-9888-9CCC0AA30E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43FF3C3D-9114-9A47-BDFD-B1E828E91BC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r>
              <a:rPr lang="it-IT"/>
              <a:t>Modifica gli stili del testo dello schema
Secondo livello
Terzo livello
Quarto livello
Quinto livello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F39BA945-F7C7-424C-BD51-21905F43836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r>
              <a:rPr lang="it-IT"/>
              <a:t>Modifica gli stili del testo dello schema
Secondo livello
Terzo livello
Quarto livello
Quinto livello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C939951A-19DF-4D4C-8DBC-34E2BB4EC6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0CFB6F-9416-F343-B15B-3F5E326FD00D}" type="datetimeFigureOut">
              <a:rPr lang="it-IT" smtClean="0"/>
              <a:t>25/01/23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DD5A55DC-E760-FE4A-8AAC-2C25AB595E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06CD57DF-AF99-0140-92E0-BEF6A0DEDE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646A8-A72D-9E42-800C-6F75168B143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755512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8EB7D0BE-63A5-EA4E-9A16-9520CACA19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949F469F-6273-5240-8883-B42EF20C3C3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lang="it-IT"/>
              <a:t>Modifica gli stili del testo dello schema
Secondo livello
Terzo livello
Quarto livello
Quinto livello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8A903CAF-B635-C74A-AF2D-0855B99698D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r>
              <a:rPr lang="it-IT"/>
              <a:t>Modifica gli stili del testo dello schema
Secondo livello
Terzo livello
Quarto livello
Quinto livello</a:t>
            </a:r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A980D8C6-2E6D-D243-8803-8D2EB1A44B2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lang="it-IT"/>
              <a:t>Modifica gli stili del testo dello schema
Secondo livello
Terzo livello
Quarto livello
Quinto livello</a:t>
            </a:r>
          </a:p>
        </p:txBody>
      </p:sp>
      <p:sp>
        <p:nvSpPr>
          <p:cNvPr id="6" name="Segnaposto contenuto 5">
            <a:extLst>
              <a:ext uri="{FF2B5EF4-FFF2-40B4-BE49-F238E27FC236}">
                <a16:creationId xmlns:a16="http://schemas.microsoft.com/office/drawing/2014/main" id="{3C99CCF9-1346-7048-8912-0FFCF4CD66B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r>
              <a:rPr lang="it-IT"/>
              <a:t>Modifica gli stili del testo dello schema
Secondo livello
Terzo livello
Quarto livello
Quinto livello</a:t>
            </a:r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EDF26DFC-15EF-CD4C-A49F-9614A96DCB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0CFB6F-9416-F343-B15B-3F5E326FD00D}" type="datetimeFigureOut">
              <a:rPr lang="it-IT" smtClean="0"/>
              <a:t>25/01/23</a:t>
            </a:fld>
            <a:endParaRPr lang="it-IT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8A6BBDA9-EB58-C740-BC50-A5297BC1D6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FAB10610-88A8-4542-B4A3-162D212177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646A8-A72D-9E42-800C-6F75168B143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486061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D491B91-C57C-6E4A-A727-D0858345A1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74DB5638-0689-CB42-8ACA-D5A81FE7B8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0CFB6F-9416-F343-B15B-3F5E326FD00D}" type="datetimeFigureOut">
              <a:rPr lang="it-IT" smtClean="0"/>
              <a:t>25/01/23</a:t>
            </a:fld>
            <a:endParaRPr lang="it-IT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7D55AF7F-82A3-4847-AA9F-575B22BA1B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96B84F79-2592-CB45-8C9B-A394E3E41D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646A8-A72D-9E42-800C-6F75168B143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353046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>
            <a:extLst>
              <a:ext uri="{FF2B5EF4-FFF2-40B4-BE49-F238E27FC236}">
                <a16:creationId xmlns:a16="http://schemas.microsoft.com/office/drawing/2014/main" id="{88A8ABA5-491B-954F-B937-5D5F8E00E5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0CFB6F-9416-F343-B15B-3F5E326FD00D}" type="datetimeFigureOut">
              <a:rPr lang="it-IT" smtClean="0"/>
              <a:t>25/01/23</a:t>
            </a:fld>
            <a:endParaRPr lang="it-IT"/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9662838C-38EB-F244-84F2-AEB84BB3F7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4C67E4A6-A213-5146-B4C8-14EAE5B181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646A8-A72D-9E42-800C-6F75168B143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694393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832AE9DD-852A-964F-82CC-639AF08494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AB7AED42-BD98-4E43-9BC4-82CC351F201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r>
              <a:rPr lang="it-IT"/>
              <a:t>Modifica gli stili del testo dello schema
Secondo livello
Terzo livello
Quarto livello
Quinto livello</a:t>
            </a:r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41705C56-92E4-134E-8834-21896B80C00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it-IT"/>
              <a:t>Modifica gli stili del testo dello schema
Secondo livello
Terzo livello
Quarto livello
Quinto livello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6A840FE3-B650-E941-B761-E97CD8B89B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0CFB6F-9416-F343-B15B-3F5E326FD00D}" type="datetimeFigureOut">
              <a:rPr lang="it-IT" smtClean="0"/>
              <a:t>25/01/23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C0186107-F33F-0846-BC0A-BD88DB2B9D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A98FDC54-1A2F-224D-B592-06C1E8522E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646A8-A72D-9E42-800C-6F75168B143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06009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14BEACDE-D1C7-6D4F-9797-F54A6615AD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immagine 2">
            <a:extLst>
              <a:ext uri="{FF2B5EF4-FFF2-40B4-BE49-F238E27FC236}">
                <a16:creationId xmlns:a16="http://schemas.microsoft.com/office/drawing/2014/main" id="{1B47F956-7B4C-C243-89EF-20EBED18B87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F72CAB73-F46B-0E4A-8165-C6E9B7A457E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it-IT"/>
              <a:t>Modifica gli stili del testo dello schema
Secondo livello
Terzo livello
Quarto livello
Quinto livello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60A0FD3C-3B16-EA4F-B4AD-1E368306C0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0CFB6F-9416-F343-B15B-3F5E326FD00D}" type="datetimeFigureOut">
              <a:rPr lang="it-IT" smtClean="0"/>
              <a:t>25/01/23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0F96B153-6A2D-9346-BA11-F1213F1CBB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59B3A94A-CDC5-6448-A740-CA02C3EDEA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646A8-A72D-9E42-800C-6F75168B143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173222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>
            <a:extLst>
              <a:ext uri="{FF2B5EF4-FFF2-40B4-BE49-F238E27FC236}">
                <a16:creationId xmlns:a16="http://schemas.microsoft.com/office/drawing/2014/main" id="{F18B650B-FDCC-3340-9D39-2EE1CCAFDF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7211F12F-BD0D-0242-BA21-86947D23843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r>
              <a:rPr lang="it-IT"/>
              <a:t>Modifica gli stili del testo dello schema
Secondo livello
Terzo livello
Quarto livello
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6A159FB0-445D-264B-BF77-B4E7032572A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0CFB6F-9416-F343-B15B-3F5E326FD00D}" type="datetimeFigureOut">
              <a:rPr lang="it-IT" smtClean="0"/>
              <a:t>25/01/23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76753B59-5A64-6C44-9EA3-ED849E4C275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7B83A3C6-1334-0C42-87FC-FBE75BE1CA2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0646A8-A72D-9E42-800C-6F75168B143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387420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>
            <a:extLst>
              <a:ext uri="{FF2B5EF4-FFF2-40B4-BE49-F238E27FC236}">
                <a16:creationId xmlns:a16="http://schemas.microsoft.com/office/drawing/2014/main" id="{184773EA-57E4-7443-B5B5-633186E1842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22316" y="2253414"/>
            <a:ext cx="3558010" cy="1865212"/>
          </a:xfrm>
          <a:prstGeom prst="rect">
            <a:avLst/>
          </a:prstGeom>
        </p:spPr>
      </p:pic>
      <p:sp>
        <p:nvSpPr>
          <p:cNvPr id="5" name="CasellaDiTesto 4">
            <a:extLst>
              <a:ext uri="{FF2B5EF4-FFF2-40B4-BE49-F238E27FC236}">
                <a16:creationId xmlns:a16="http://schemas.microsoft.com/office/drawing/2014/main" id="{188B384D-154F-1C4B-BAFA-2811976375B2}"/>
              </a:ext>
            </a:extLst>
          </p:cNvPr>
          <p:cNvSpPr txBox="1"/>
          <p:nvPr/>
        </p:nvSpPr>
        <p:spPr>
          <a:xfrm>
            <a:off x="2996130" y="4911047"/>
            <a:ext cx="60103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dirty="0" err="1">
                <a:solidFill>
                  <a:schemeClr val="accent1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www.krossbooking.com</a:t>
            </a:r>
            <a:endParaRPr lang="it-IT" dirty="0">
              <a:solidFill>
                <a:schemeClr val="accent1">
                  <a:lumMod val="7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4423358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sellaDiTesto 4">
            <a:extLst>
              <a:ext uri="{FF2B5EF4-FFF2-40B4-BE49-F238E27FC236}">
                <a16:creationId xmlns:a16="http://schemas.microsoft.com/office/drawing/2014/main" id="{188B384D-154F-1C4B-BAFA-2811976375B2}"/>
              </a:ext>
            </a:extLst>
          </p:cNvPr>
          <p:cNvSpPr txBox="1"/>
          <p:nvPr/>
        </p:nvSpPr>
        <p:spPr>
          <a:xfrm>
            <a:off x="2607758" y="976045"/>
            <a:ext cx="723283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4000" dirty="0">
                <a:solidFill>
                  <a:schemeClr val="accent1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V2</a:t>
            </a:r>
          </a:p>
        </p:txBody>
      </p:sp>
      <p:pic>
        <p:nvPicPr>
          <p:cNvPr id="6" name="Immagine 5">
            <a:extLst>
              <a:ext uri="{FF2B5EF4-FFF2-40B4-BE49-F238E27FC236}">
                <a16:creationId xmlns:a16="http://schemas.microsoft.com/office/drawing/2014/main" id="{D7E5E929-E4FB-C443-8474-6D1C2DCC930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26219" y="5932747"/>
            <a:ext cx="1184317" cy="620853"/>
          </a:xfrm>
          <a:prstGeom prst="rect">
            <a:avLst/>
          </a:prstGeom>
        </p:spPr>
      </p:pic>
      <p:sp>
        <p:nvSpPr>
          <p:cNvPr id="7" name="CasellaDiTesto 6">
            <a:extLst>
              <a:ext uri="{FF2B5EF4-FFF2-40B4-BE49-F238E27FC236}">
                <a16:creationId xmlns:a16="http://schemas.microsoft.com/office/drawing/2014/main" id="{F6F258A8-5263-444E-B1AF-0DE7290AD3C4}"/>
              </a:ext>
            </a:extLst>
          </p:cNvPr>
          <p:cNvSpPr txBox="1"/>
          <p:nvPr/>
        </p:nvSpPr>
        <p:spPr>
          <a:xfrm>
            <a:off x="170737" y="6243173"/>
            <a:ext cx="30039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dirty="0" err="1">
                <a:solidFill>
                  <a:schemeClr val="accent1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www.krossbooking.com</a:t>
            </a:r>
            <a:endParaRPr lang="it-IT" dirty="0">
              <a:solidFill>
                <a:schemeClr val="accent1">
                  <a:lumMod val="7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2" name="Immagine 1">
            <a:extLst>
              <a:ext uri="{FF2B5EF4-FFF2-40B4-BE49-F238E27FC236}">
                <a16:creationId xmlns:a16="http://schemas.microsoft.com/office/drawing/2014/main" id="{725656C7-5673-06D7-1B33-2450CE2ED61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6441" y="2268908"/>
            <a:ext cx="4834759" cy="3124993"/>
          </a:xfrm>
          <a:prstGeom prst="rect">
            <a:avLst/>
          </a:prstGeom>
        </p:spPr>
      </p:pic>
      <p:pic>
        <p:nvPicPr>
          <p:cNvPr id="4" name="Immagine 3">
            <a:extLst>
              <a:ext uri="{FF2B5EF4-FFF2-40B4-BE49-F238E27FC236}">
                <a16:creationId xmlns:a16="http://schemas.microsoft.com/office/drawing/2014/main" id="{18E41428-AEE0-ED5A-42AD-F02BBC9586D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27229" y="2268909"/>
            <a:ext cx="5051567" cy="31249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792150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magine 5">
            <a:extLst>
              <a:ext uri="{FF2B5EF4-FFF2-40B4-BE49-F238E27FC236}">
                <a16:creationId xmlns:a16="http://schemas.microsoft.com/office/drawing/2014/main" id="{D7E5E929-E4FB-C443-8474-6D1C2DCC930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26219" y="5932747"/>
            <a:ext cx="1184317" cy="620853"/>
          </a:xfrm>
          <a:prstGeom prst="rect">
            <a:avLst/>
          </a:prstGeom>
        </p:spPr>
      </p:pic>
      <p:sp>
        <p:nvSpPr>
          <p:cNvPr id="7" name="CasellaDiTesto 6">
            <a:extLst>
              <a:ext uri="{FF2B5EF4-FFF2-40B4-BE49-F238E27FC236}">
                <a16:creationId xmlns:a16="http://schemas.microsoft.com/office/drawing/2014/main" id="{F6F258A8-5263-444E-B1AF-0DE7290AD3C4}"/>
              </a:ext>
            </a:extLst>
          </p:cNvPr>
          <p:cNvSpPr txBox="1"/>
          <p:nvPr/>
        </p:nvSpPr>
        <p:spPr>
          <a:xfrm>
            <a:off x="170737" y="6243173"/>
            <a:ext cx="30039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dirty="0" err="1">
                <a:solidFill>
                  <a:schemeClr val="accent1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www.krossbooking.com</a:t>
            </a:r>
            <a:endParaRPr lang="it-IT" dirty="0">
              <a:solidFill>
                <a:schemeClr val="accent1">
                  <a:lumMod val="7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8" name="Rettangolo 17">
            <a:extLst>
              <a:ext uri="{FF2B5EF4-FFF2-40B4-BE49-F238E27FC236}">
                <a16:creationId xmlns:a16="http://schemas.microsoft.com/office/drawing/2014/main" id="{6237F0AC-3B96-B145-B0F4-86937E05AF3D}"/>
              </a:ext>
            </a:extLst>
          </p:cNvPr>
          <p:cNvSpPr/>
          <p:nvPr/>
        </p:nvSpPr>
        <p:spPr>
          <a:xfrm>
            <a:off x="3568614" y="484547"/>
            <a:ext cx="4808306" cy="66185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9" name="Titolo 1">
            <a:extLst>
              <a:ext uri="{FF2B5EF4-FFF2-40B4-BE49-F238E27FC236}">
                <a16:creationId xmlns:a16="http://schemas.microsoft.com/office/drawing/2014/main" id="{3476DD92-CDE0-994A-A92F-109FAFEE8529}"/>
              </a:ext>
            </a:extLst>
          </p:cNvPr>
          <p:cNvSpPr txBox="1">
            <a:spLocks/>
          </p:cNvSpPr>
          <p:nvPr/>
        </p:nvSpPr>
        <p:spPr>
          <a:xfrm>
            <a:off x="2714244" y="607835"/>
            <a:ext cx="6535978" cy="561280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67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b="1" dirty="0">
                <a:solidFill>
                  <a:schemeClr val="bg1"/>
                </a:solidFill>
              </a:rPr>
              <a:t>BUSINESS LIFECYCLE</a:t>
            </a:r>
          </a:p>
        </p:txBody>
      </p:sp>
      <p:sp>
        <p:nvSpPr>
          <p:cNvPr id="20" name="Ovale 19">
            <a:extLst>
              <a:ext uri="{FF2B5EF4-FFF2-40B4-BE49-F238E27FC236}">
                <a16:creationId xmlns:a16="http://schemas.microsoft.com/office/drawing/2014/main" id="{024B56AA-06C6-244B-93CE-675C88BD4DE8}"/>
              </a:ext>
            </a:extLst>
          </p:cNvPr>
          <p:cNvSpPr/>
          <p:nvPr/>
        </p:nvSpPr>
        <p:spPr>
          <a:xfrm>
            <a:off x="4256175" y="1743006"/>
            <a:ext cx="3452116" cy="3452116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1" name="Titolo 1">
            <a:extLst>
              <a:ext uri="{FF2B5EF4-FFF2-40B4-BE49-F238E27FC236}">
                <a16:creationId xmlns:a16="http://schemas.microsoft.com/office/drawing/2014/main" id="{16006DBA-CAA3-3242-8B89-CF4AB25F38F5}"/>
              </a:ext>
            </a:extLst>
          </p:cNvPr>
          <p:cNvSpPr txBox="1">
            <a:spLocks/>
          </p:cNvSpPr>
          <p:nvPr/>
        </p:nvSpPr>
        <p:spPr>
          <a:xfrm>
            <a:off x="4800753" y="1301573"/>
            <a:ext cx="2362959" cy="413395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0000"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sz="2800" b="1" dirty="0"/>
              <a:t>PIANIFICAZIONE</a:t>
            </a:r>
          </a:p>
        </p:txBody>
      </p:sp>
      <p:sp>
        <p:nvSpPr>
          <p:cNvPr id="22" name="Titolo 1">
            <a:extLst>
              <a:ext uri="{FF2B5EF4-FFF2-40B4-BE49-F238E27FC236}">
                <a16:creationId xmlns:a16="http://schemas.microsoft.com/office/drawing/2014/main" id="{7BC145EA-82D1-AC42-A7AB-A7FAA9DA5B02}"/>
              </a:ext>
            </a:extLst>
          </p:cNvPr>
          <p:cNvSpPr txBox="1">
            <a:spLocks/>
          </p:cNvSpPr>
          <p:nvPr/>
        </p:nvSpPr>
        <p:spPr>
          <a:xfrm>
            <a:off x="7305803" y="2035599"/>
            <a:ext cx="2362959" cy="413395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0000"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sz="2800" b="1" dirty="0"/>
              <a:t>DISTRIBUZIONE</a:t>
            </a:r>
          </a:p>
        </p:txBody>
      </p:sp>
      <p:sp>
        <p:nvSpPr>
          <p:cNvPr id="23" name="Titolo 1">
            <a:extLst>
              <a:ext uri="{FF2B5EF4-FFF2-40B4-BE49-F238E27FC236}">
                <a16:creationId xmlns:a16="http://schemas.microsoft.com/office/drawing/2014/main" id="{16476A53-6852-B54A-8E4A-A7D11C777E37}"/>
              </a:ext>
            </a:extLst>
          </p:cNvPr>
          <p:cNvSpPr txBox="1">
            <a:spLocks/>
          </p:cNvSpPr>
          <p:nvPr/>
        </p:nvSpPr>
        <p:spPr>
          <a:xfrm>
            <a:off x="7992591" y="3342070"/>
            <a:ext cx="2362959" cy="413395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0000"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sz="2800" b="1" dirty="0"/>
              <a:t>PRENOTAZIONE</a:t>
            </a:r>
          </a:p>
        </p:txBody>
      </p:sp>
      <p:sp>
        <p:nvSpPr>
          <p:cNvPr id="24" name="Titolo 1">
            <a:extLst>
              <a:ext uri="{FF2B5EF4-FFF2-40B4-BE49-F238E27FC236}">
                <a16:creationId xmlns:a16="http://schemas.microsoft.com/office/drawing/2014/main" id="{F1C3FB6F-A1D5-DE4F-9BF7-5491FDC0EB0A}"/>
              </a:ext>
            </a:extLst>
          </p:cNvPr>
          <p:cNvSpPr txBox="1">
            <a:spLocks/>
          </p:cNvSpPr>
          <p:nvPr/>
        </p:nvSpPr>
        <p:spPr>
          <a:xfrm>
            <a:off x="4800753" y="5435806"/>
            <a:ext cx="2362959" cy="413395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0000"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sz="2800" b="1" dirty="0"/>
              <a:t>CHECK-IN</a:t>
            </a:r>
          </a:p>
        </p:txBody>
      </p:sp>
      <p:sp>
        <p:nvSpPr>
          <p:cNvPr id="25" name="Titolo 1">
            <a:extLst>
              <a:ext uri="{FF2B5EF4-FFF2-40B4-BE49-F238E27FC236}">
                <a16:creationId xmlns:a16="http://schemas.microsoft.com/office/drawing/2014/main" id="{A57B72F4-00C2-3947-A086-7D13FBE48F81}"/>
              </a:ext>
            </a:extLst>
          </p:cNvPr>
          <p:cNvSpPr txBox="1">
            <a:spLocks/>
          </p:cNvSpPr>
          <p:nvPr/>
        </p:nvSpPr>
        <p:spPr>
          <a:xfrm>
            <a:off x="2115248" y="4546207"/>
            <a:ext cx="2906731" cy="730301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0000"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sz="2800" b="1" dirty="0"/>
              <a:t>ADEMPIMENTI </a:t>
            </a:r>
          </a:p>
          <a:p>
            <a:r>
              <a:rPr lang="it-IT" sz="2800" b="1" dirty="0"/>
              <a:t>NORMATIVI</a:t>
            </a:r>
          </a:p>
        </p:txBody>
      </p:sp>
      <p:sp>
        <p:nvSpPr>
          <p:cNvPr id="26" name="Titolo 1">
            <a:extLst>
              <a:ext uri="{FF2B5EF4-FFF2-40B4-BE49-F238E27FC236}">
                <a16:creationId xmlns:a16="http://schemas.microsoft.com/office/drawing/2014/main" id="{8DC830D5-1BD4-0540-BEC8-987CC3139F65}"/>
              </a:ext>
            </a:extLst>
          </p:cNvPr>
          <p:cNvSpPr txBox="1">
            <a:spLocks/>
          </p:cNvSpPr>
          <p:nvPr/>
        </p:nvSpPr>
        <p:spPr>
          <a:xfrm>
            <a:off x="7124708" y="4544853"/>
            <a:ext cx="2877621" cy="751227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0000"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sz="2800" b="1" dirty="0"/>
              <a:t>COMUNICAZIONE</a:t>
            </a:r>
          </a:p>
          <a:p>
            <a:r>
              <a:rPr lang="it-IT" sz="2800" b="1" dirty="0"/>
              <a:t> CON GLI OSPITI</a:t>
            </a:r>
          </a:p>
        </p:txBody>
      </p:sp>
      <p:sp>
        <p:nvSpPr>
          <p:cNvPr id="27" name="Titolo 1">
            <a:extLst>
              <a:ext uri="{FF2B5EF4-FFF2-40B4-BE49-F238E27FC236}">
                <a16:creationId xmlns:a16="http://schemas.microsoft.com/office/drawing/2014/main" id="{624A614A-EB0C-1F49-9691-106CAC1B5C22}"/>
              </a:ext>
            </a:extLst>
          </p:cNvPr>
          <p:cNvSpPr txBox="1">
            <a:spLocks/>
          </p:cNvSpPr>
          <p:nvPr/>
        </p:nvSpPr>
        <p:spPr>
          <a:xfrm>
            <a:off x="1608916" y="3342070"/>
            <a:ext cx="2362959" cy="413395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0000"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sz="2800" b="1" dirty="0"/>
              <a:t>CHECK-OUT</a:t>
            </a:r>
          </a:p>
        </p:txBody>
      </p:sp>
      <p:sp>
        <p:nvSpPr>
          <p:cNvPr id="28" name="Titolo 1">
            <a:extLst>
              <a:ext uri="{FF2B5EF4-FFF2-40B4-BE49-F238E27FC236}">
                <a16:creationId xmlns:a16="http://schemas.microsoft.com/office/drawing/2014/main" id="{9CDFD4B8-A38B-F148-BF73-067CFF5B3CA1}"/>
              </a:ext>
            </a:extLst>
          </p:cNvPr>
          <p:cNvSpPr txBox="1">
            <a:spLocks/>
          </p:cNvSpPr>
          <p:nvPr/>
        </p:nvSpPr>
        <p:spPr>
          <a:xfrm>
            <a:off x="2610515" y="2035600"/>
            <a:ext cx="2362959" cy="413395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0000"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sz="2800" b="1" dirty="0"/>
              <a:t>REPORT</a:t>
            </a:r>
          </a:p>
        </p:txBody>
      </p:sp>
    </p:spTree>
    <p:extLst>
      <p:ext uri="{BB962C8B-B14F-4D97-AF65-F5344CB8AC3E}">
        <p14:creationId xmlns:p14="http://schemas.microsoft.com/office/powerpoint/2010/main" val="375909607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>
            <a:extLst>
              <a:ext uri="{FF2B5EF4-FFF2-40B4-BE49-F238E27FC236}">
                <a16:creationId xmlns:a16="http://schemas.microsoft.com/office/drawing/2014/main" id="{0CF3984F-F209-E545-A047-4BE68BF70539}"/>
              </a:ext>
            </a:extLst>
          </p:cNvPr>
          <p:cNvSpPr/>
          <p:nvPr/>
        </p:nvSpPr>
        <p:spPr>
          <a:xfrm>
            <a:off x="0" y="832207"/>
            <a:ext cx="6230384" cy="5100540"/>
          </a:xfrm>
          <a:prstGeom prst="rect">
            <a:avLst/>
          </a:prstGeom>
          <a:solidFill>
            <a:schemeClr val="bg2"/>
          </a:solidFill>
          <a:ln>
            <a:solidFill>
              <a:schemeClr val="bg2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6" name="Immagine 5">
            <a:extLst>
              <a:ext uri="{FF2B5EF4-FFF2-40B4-BE49-F238E27FC236}">
                <a16:creationId xmlns:a16="http://schemas.microsoft.com/office/drawing/2014/main" id="{D7E5E929-E4FB-C443-8474-6D1C2DCC930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26219" y="5932747"/>
            <a:ext cx="1184317" cy="620853"/>
          </a:xfrm>
          <a:prstGeom prst="rect">
            <a:avLst/>
          </a:prstGeom>
        </p:spPr>
      </p:pic>
      <p:sp>
        <p:nvSpPr>
          <p:cNvPr id="7" name="CasellaDiTesto 6">
            <a:extLst>
              <a:ext uri="{FF2B5EF4-FFF2-40B4-BE49-F238E27FC236}">
                <a16:creationId xmlns:a16="http://schemas.microsoft.com/office/drawing/2014/main" id="{F6F258A8-5263-444E-B1AF-0DE7290AD3C4}"/>
              </a:ext>
            </a:extLst>
          </p:cNvPr>
          <p:cNvSpPr txBox="1"/>
          <p:nvPr/>
        </p:nvSpPr>
        <p:spPr>
          <a:xfrm>
            <a:off x="170737" y="6243173"/>
            <a:ext cx="30039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dirty="0" err="1">
                <a:solidFill>
                  <a:schemeClr val="accent1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www.krossbooking.com</a:t>
            </a:r>
            <a:endParaRPr lang="it-IT" dirty="0">
              <a:solidFill>
                <a:schemeClr val="accent1">
                  <a:lumMod val="7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5" name="Ovale 14">
            <a:extLst>
              <a:ext uri="{FF2B5EF4-FFF2-40B4-BE49-F238E27FC236}">
                <a16:creationId xmlns:a16="http://schemas.microsoft.com/office/drawing/2014/main" id="{A5164B37-5539-9B4F-B5F6-F055E1A1C3FC}"/>
              </a:ext>
            </a:extLst>
          </p:cNvPr>
          <p:cNvSpPr/>
          <p:nvPr/>
        </p:nvSpPr>
        <p:spPr>
          <a:xfrm>
            <a:off x="2820138" y="2708208"/>
            <a:ext cx="2084765" cy="2084765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6" name="Titolo 1">
            <a:extLst>
              <a:ext uri="{FF2B5EF4-FFF2-40B4-BE49-F238E27FC236}">
                <a16:creationId xmlns:a16="http://schemas.microsoft.com/office/drawing/2014/main" id="{57978D9C-0DB2-2842-9E63-A8587CAD6A4C}"/>
              </a:ext>
            </a:extLst>
          </p:cNvPr>
          <p:cNvSpPr txBox="1">
            <a:spLocks/>
          </p:cNvSpPr>
          <p:nvPr/>
        </p:nvSpPr>
        <p:spPr>
          <a:xfrm>
            <a:off x="2881235" y="2275460"/>
            <a:ext cx="1936258" cy="21576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sz="1200" b="1" dirty="0">
                <a:highlight>
                  <a:srgbClr val="FFFF00"/>
                </a:highlight>
              </a:rPr>
              <a:t>PIANIFICAZIONE</a:t>
            </a:r>
          </a:p>
        </p:txBody>
      </p:sp>
      <p:sp>
        <p:nvSpPr>
          <p:cNvPr id="17" name="Titolo 1">
            <a:extLst>
              <a:ext uri="{FF2B5EF4-FFF2-40B4-BE49-F238E27FC236}">
                <a16:creationId xmlns:a16="http://schemas.microsoft.com/office/drawing/2014/main" id="{B52B37BE-9BAD-6F45-B11F-6583459B9F11}"/>
              </a:ext>
            </a:extLst>
          </p:cNvPr>
          <p:cNvSpPr txBox="1">
            <a:spLocks/>
          </p:cNvSpPr>
          <p:nvPr/>
        </p:nvSpPr>
        <p:spPr>
          <a:xfrm>
            <a:off x="4001617" y="2660438"/>
            <a:ext cx="1936261" cy="338745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sz="1200" b="1" dirty="0"/>
              <a:t>DISTRIBUZIONE</a:t>
            </a:r>
          </a:p>
        </p:txBody>
      </p:sp>
      <p:sp>
        <p:nvSpPr>
          <p:cNvPr id="29" name="Titolo 1">
            <a:extLst>
              <a:ext uri="{FF2B5EF4-FFF2-40B4-BE49-F238E27FC236}">
                <a16:creationId xmlns:a16="http://schemas.microsoft.com/office/drawing/2014/main" id="{704DDCCA-A99C-BE47-8D99-6E49295A2460}"/>
              </a:ext>
            </a:extLst>
          </p:cNvPr>
          <p:cNvSpPr txBox="1">
            <a:spLocks/>
          </p:cNvSpPr>
          <p:nvPr/>
        </p:nvSpPr>
        <p:spPr>
          <a:xfrm>
            <a:off x="4371544" y="3783343"/>
            <a:ext cx="1936256" cy="22547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sz="1200" b="1" dirty="0"/>
              <a:t>PRENOTAZIONE</a:t>
            </a:r>
          </a:p>
        </p:txBody>
      </p:sp>
      <p:sp>
        <p:nvSpPr>
          <p:cNvPr id="30" name="Titolo 1">
            <a:extLst>
              <a:ext uri="{FF2B5EF4-FFF2-40B4-BE49-F238E27FC236}">
                <a16:creationId xmlns:a16="http://schemas.microsoft.com/office/drawing/2014/main" id="{E5EF9949-704B-0346-B656-90C59F268E63}"/>
              </a:ext>
            </a:extLst>
          </p:cNvPr>
          <p:cNvSpPr txBox="1">
            <a:spLocks/>
          </p:cNvSpPr>
          <p:nvPr/>
        </p:nvSpPr>
        <p:spPr>
          <a:xfrm>
            <a:off x="2894389" y="5075834"/>
            <a:ext cx="1936261" cy="338745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sz="1300" b="1" dirty="0"/>
              <a:t>CHECK-IN</a:t>
            </a:r>
          </a:p>
        </p:txBody>
      </p:sp>
      <p:sp>
        <p:nvSpPr>
          <p:cNvPr id="31" name="Titolo 1">
            <a:extLst>
              <a:ext uri="{FF2B5EF4-FFF2-40B4-BE49-F238E27FC236}">
                <a16:creationId xmlns:a16="http://schemas.microsoft.com/office/drawing/2014/main" id="{668D0ED9-7DD1-574D-91EF-51544499407F}"/>
              </a:ext>
            </a:extLst>
          </p:cNvPr>
          <p:cNvSpPr txBox="1">
            <a:spLocks/>
          </p:cNvSpPr>
          <p:nvPr/>
        </p:nvSpPr>
        <p:spPr>
          <a:xfrm>
            <a:off x="1455705" y="4537716"/>
            <a:ext cx="2381837" cy="598424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sz="1200" b="1" dirty="0"/>
              <a:t>ADEMPIMENTI </a:t>
            </a:r>
          </a:p>
          <a:p>
            <a:r>
              <a:rPr lang="it-IT" sz="1200" b="1" dirty="0"/>
              <a:t>NORMATIVI</a:t>
            </a:r>
          </a:p>
        </p:txBody>
      </p:sp>
      <p:sp>
        <p:nvSpPr>
          <p:cNvPr id="32" name="Titolo 1">
            <a:extLst>
              <a:ext uri="{FF2B5EF4-FFF2-40B4-BE49-F238E27FC236}">
                <a16:creationId xmlns:a16="http://schemas.microsoft.com/office/drawing/2014/main" id="{8342C28E-8763-8B41-AF4B-042550F794DD}"/>
              </a:ext>
            </a:extLst>
          </p:cNvPr>
          <p:cNvSpPr txBox="1">
            <a:spLocks/>
          </p:cNvSpPr>
          <p:nvPr/>
        </p:nvSpPr>
        <p:spPr>
          <a:xfrm>
            <a:off x="3872399" y="4721189"/>
            <a:ext cx="2357985" cy="414951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sz="1200" b="1" dirty="0"/>
              <a:t>COMUNICAZIONE</a:t>
            </a:r>
          </a:p>
          <a:p>
            <a:r>
              <a:rPr lang="it-IT" sz="1200" b="1" dirty="0"/>
              <a:t> CON GLI OSPITI</a:t>
            </a:r>
          </a:p>
        </p:txBody>
      </p:sp>
      <p:sp>
        <p:nvSpPr>
          <p:cNvPr id="33" name="Titolo 1">
            <a:extLst>
              <a:ext uri="{FF2B5EF4-FFF2-40B4-BE49-F238E27FC236}">
                <a16:creationId xmlns:a16="http://schemas.microsoft.com/office/drawing/2014/main" id="{77DB21EA-46BC-AC48-9FDE-80392CBAA481}"/>
              </a:ext>
            </a:extLst>
          </p:cNvPr>
          <p:cNvSpPr txBox="1">
            <a:spLocks/>
          </p:cNvSpPr>
          <p:nvPr/>
        </p:nvSpPr>
        <p:spPr>
          <a:xfrm>
            <a:off x="1503205" y="3670814"/>
            <a:ext cx="1936261" cy="338745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sz="1200" b="1" dirty="0"/>
              <a:t>CHECK-OUT</a:t>
            </a:r>
          </a:p>
        </p:txBody>
      </p:sp>
      <p:sp>
        <p:nvSpPr>
          <p:cNvPr id="34" name="Titolo 1">
            <a:extLst>
              <a:ext uri="{FF2B5EF4-FFF2-40B4-BE49-F238E27FC236}">
                <a16:creationId xmlns:a16="http://schemas.microsoft.com/office/drawing/2014/main" id="{96249373-DF19-A449-A48E-BFBBC32A1C9E}"/>
              </a:ext>
            </a:extLst>
          </p:cNvPr>
          <p:cNvSpPr txBox="1">
            <a:spLocks/>
          </p:cNvSpPr>
          <p:nvPr/>
        </p:nvSpPr>
        <p:spPr>
          <a:xfrm>
            <a:off x="1901281" y="2660438"/>
            <a:ext cx="1936261" cy="338745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sz="1200" b="1" dirty="0"/>
              <a:t>REPORT</a:t>
            </a:r>
          </a:p>
        </p:txBody>
      </p:sp>
      <p:sp>
        <p:nvSpPr>
          <p:cNvPr id="35" name="Titolo 1">
            <a:extLst>
              <a:ext uri="{FF2B5EF4-FFF2-40B4-BE49-F238E27FC236}">
                <a16:creationId xmlns:a16="http://schemas.microsoft.com/office/drawing/2014/main" id="{F6A25111-23BB-B448-AC3A-2127EA7250E0}"/>
              </a:ext>
            </a:extLst>
          </p:cNvPr>
          <p:cNvSpPr txBox="1">
            <a:spLocks/>
          </p:cNvSpPr>
          <p:nvPr/>
        </p:nvSpPr>
        <p:spPr>
          <a:xfrm>
            <a:off x="1818712" y="930020"/>
            <a:ext cx="3981335" cy="561280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sz="2800" b="1" dirty="0"/>
              <a:t>BUSINESS LIFECYCLE</a:t>
            </a:r>
          </a:p>
        </p:txBody>
      </p:sp>
      <p:sp>
        <p:nvSpPr>
          <p:cNvPr id="36" name="Titolo 1">
            <a:extLst>
              <a:ext uri="{FF2B5EF4-FFF2-40B4-BE49-F238E27FC236}">
                <a16:creationId xmlns:a16="http://schemas.microsoft.com/office/drawing/2014/main" id="{2F376022-3177-4640-8637-9462D6B4356C}"/>
              </a:ext>
            </a:extLst>
          </p:cNvPr>
          <p:cNvSpPr txBox="1">
            <a:spLocks/>
          </p:cNvSpPr>
          <p:nvPr/>
        </p:nvSpPr>
        <p:spPr>
          <a:xfrm>
            <a:off x="4904903" y="930909"/>
            <a:ext cx="6723313" cy="853036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52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b="1" dirty="0"/>
              <a:t>PIANIFICAZIONE </a:t>
            </a:r>
          </a:p>
          <a:p>
            <a:r>
              <a:rPr lang="it-IT" b="1" dirty="0"/>
              <a:t>(BUSINESS PLAN)</a:t>
            </a:r>
          </a:p>
        </p:txBody>
      </p:sp>
      <p:sp>
        <p:nvSpPr>
          <p:cNvPr id="37" name="Titolo 1">
            <a:extLst>
              <a:ext uri="{FF2B5EF4-FFF2-40B4-BE49-F238E27FC236}">
                <a16:creationId xmlns:a16="http://schemas.microsoft.com/office/drawing/2014/main" id="{BEE33CB2-623F-F744-9CE9-F11862E8226A}"/>
              </a:ext>
            </a:extLst>
          </p:cNvPr>
          <p:cNvSpPr txBox="1">
            <a:spLocks/>
          </p:cNvSpPr>
          <p:nvPr/>
        </p:nvSpPr>
        <p:spPr>
          <a:xfrm>
            <a:off x="5490998" y="1669131"/>
            <a:ext cx="5664622" cy="303259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70000"/>
              </a:lnSpc>
            </a:pPr>
            <a:r>
              <a:rPr lang="it-IT" sz="2400" dirty="0"/>
              <a:t>OBIETTIVI ECONOMICI</a:t>
            </a:r>
          </a:p>
          <a:p>
            <a:pPr>
              <a:lnSpc>
                <a:spcPct val="170000"/>
              </a:lnSpc>
            </a:pPr>
            <a:r>
              <a:rPr lang="it-IT" sz="2400" dirty="0"/>
              <a:t>KEY PERFORMANCE INDICATOR</a:t>
            </a:r>
          </a:p>
          <a:p>
            <a:pPr>
              <a:lnSpc>
                <a:spcPct val="170000"/>
              </a:lnSpc>
            </a:pPr>
            <a:r>
              <a:rPr lang="it-IT" sz="2400" dirty="0"/>
              <a:t>MARGINE / UTILE</a:t>
            </a:r>
          </a:p>
        </p:txBody>
      </p:sp>
    </p:spTree>
    <p:extLst>
      <p:ext uri="{BB962C8B-B14F-4D97-AF65-F5344CB8AC3E}">
        <p14:creationId xmlns:p14="http://schemas.microsoft.com/office/powerpoint/2010/main" val="310389810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>
            <a:extLst>
              <a:ext uri="{FF2B5EF4-FFF2-40B4-BE49-F238E27FC236}">
                <a16:creationId xmlns:a16="http://schemas.microsoft.com/office/drawing/2014/main" id="{0CF3984F-F209-E545-A047-4BE68BF70539}"/>
              </a:ext>
            </a:extLst>
          </p:cNvPr>
          <p:cNvSpPr/>
          <p:nvPr/>
        </p:nvSpPr>
        <p:spPr>
          <a:xfrm>
            <a:off x="0" y="832207"/>
            <a:ext cx="6230384" cy="5100540"/>
          </a:xfrm>
          <a:prstGeom prst="rect">
            <a:avLst/>
          </a:prstGeom>
          <a:solidFill>
            <a:schemeClr val="bg2"/>
          </a:solidFill>
          <a:ln>
            <a:solidFill>
              <a:schemeClr val="bg2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6" name="Immagine 5">
            <a:extLst>
              <a:ext uri="{FF2B5EF4-FFF2-40B4-BE49-F238E27FC236}">
                <a16:creationId xmlns:a16="http://schemas.microsoft.com/office/drawing/2014/main" id="{D7E5E929-E4FB-C443-8474-6D1C2DCC930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26219" y="5932747"/>
            <a:ext cx="1184317" cy="620853"/>
          </a:xfrm>
          <a:prstGeom prst="rect">
            <a:avLst/>
          </a:prstGeom>
        </p:spPr>
      </p:pic>
      <p:sp>
        <p:nvSpPr>
          <p:cNvPr id="7" name="CasellaDiTesto 6">
            <a:extLst>
              <a:ext uri="{FF2B5EF4-FFF2-40B4-BE49-F238E27FC236}">
                <a16:creationId xmlns:a16="http://schemas.microsoft.com/office/drawing/2014/main" id="{F6F258A8-5263-444E-B1AF-0DE7290AD3C4}"/>
              </a:ext>
            </a:extLst>
          </p:cNvPr>
          <p:cNvSpPr txBox="1"/>
          <p:nvPr/>
        </p:nvSpPr>
        <p:spPr>
          <a:xfrm>
            <a:off x="170737" y="6243173"/>
            <a:ext cx="30039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dirty="0" err="1">
                <a:solidFill>
                  <a:schemeClr val="accent1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www.krossbooking.com</a:t>
            </a:r>
            <a:endParaRPr lang="it-IT" dirty="0">
              <a:solidFill>
                <a:schemeClr val="accent1">
                  <a:lumMod val="7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5" name="Ovale 14">
            <a:extLst>
              <a:ext uri="{FF2B5EF4-FFF2-40B4-BE49-F238E27FC236}">
                <a16:creationId xmlns:a16="http://schemas.microsoft.com/office/drawing/2014/main" id="{A5164B37-5539-9B4F-B5F6-F055E1A1C3FC}"/>
              </a:ext>
            </a:extLst>
          </p:cNvPr>
          <p:cNvSpPr/>
          <p:nvPr/>
        </p:nvSpPr>
        <p:spPr>
          <a:xfrm>
            <a:off x="2820138" y="2708208"/>
            <a:ext cx="2084765" cy="2084765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6" name="Titolo 1">
            <a:extLst>
              <a:ext uri="{FF2B5EF4-FFF2-40B4-BE49-F238E27FC236}">
                <a16:creationId xmlns:a16="http://schemas.microsoft.com/office/drawing/2014/main" id="{57978D9C-0DB2-2842-9E63-A8587CAD6A4C}"/>
              </a:ext>
            </a:extLst>
          </p:cNvPr>
          <p:cNvSpPr txBox="1">
            <a:spLocks/>
          </p:cNvSpPr>
          <p:nvPr/>
        </p:nvSpPr>
        <p:spPr>
          <a:xfrm>
            <a:off x="2881235" y="2275460"/>
            <a:ext cx="1936258" cy="21576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sz="1200" b="1" dirty="0"/>
              <a:t>PIANIFICAZIONE</a:t>
            </a:r>
          </a:p>
        </p:txBody>
      </p:sp>
      <p:sp>
        <p:nvSpPr>
          <p:cNvPr id="17" name="Titolo 1">
            <a:extLst>
              <a:ext uri="{FF2B5EF4-FFF2-40B4-BE49-F238E27FC236}">
                <a16:creationId xmlns:a16="http://schemas.microsoft.com/office/drawing/2014/main" id="{B52B37BE-9BAD-6F45-B11F-6583459B9F11}"/>
              </a:ext>
            </a:extLst>
          </p:cNvPr>
          <p:cNvSpPr txBox="1">
            <a:spLocks/>
          </p:cNvSpPr>
          <p:nvPr/>
        </p:nvSpPr>
        <p:spPr>
          <a:xfrm>
            <a:off x="4001617" y="2660438"/>
            <a:ext cx="1936261" cy="338745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sz="1200" b="1" dirty="0">
                <a:highlight>
                  <a:srgbClr val="FFFF00"/>
                </a:highlight>
              </a:rPr>
              <a:t>DISTRIBUZIONE</a:t>
            </a:r>
          </a:p>
        </p:txBody>
      </p:sp>
      <p:sp>
        <p:nvSpPr>
          <p:cNvPr id="29" name="Titolo 1">
            <a:extLst>
              <a:ext uri="{FF2B5EF4-FFF2-40B4-BE49-F238E27FC236}">
                <a16:creationId xmlns:a16="http://schemas.microsoft.com/office/drawing/2014/main" id="{704DDCCA-A99C-BE47-8D99-6E49295A2460}"/>
              </a:ext>
            </a:extLst>
          </p:cNvPr>
          <p:cNvSpPr txBox="1">
            <a:spLocks/>
          </p:cNvSpPr>
          <p:nvPr/>
        </p:nvSpPr>
        <p:spPr>
          <a:xfrm>
            <a:off x="4371544" y="3783343"/>
            <a:ext cx="1936256" cy="22547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sz="1200" b="1" dirty="0"/>
              <a:t>PRENOTAZIONE</a:t>
            </a:r>
          </a:p>
        </p:txBody>
      </p:sp>
      <p:sp>
        <p:nvSpPr>
          <p:cNvPr id="30" name="Titolo 1">
            <a:extLst>
              <a:ext uri="{FF2B5EF4-FFF2-40B4-BE49-F238E27FC236}">
                <a16:creationId xmlns:a16="http://schemas.microsoft.com/office/drawing/2014/main" id="{E5EF9949-704B-0346-B656-90C59F268E63}"/>
              </a:ext>
            </a:extLst>
          </p:cNvPr>
          <p:cNvSpPr txBox="1">
            <a:spLocks/>
          </p:cNvSpPr>
          <p:nvPr/>
        </p:nvSpPr>
        <p:spPr>
          <a:xfrm>
            <a:off x="2894389" y="5075834"/>
            <a:ext cx="1936261" cy="338745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sz="1300" b="1" dirty="0"/>
              <a:t>CHECK-IN</a:t>
            </a:r>
          </a:p>
        </p:txBody>
      </p:sp>
      <p:sp>
        <p:nvSpPr>
          <p:cNvPr id="31" name="Titolo 1">
            <a:extLst>
              <a:ext uri="{FF2B5EF4-FFF2-40B4-BE49-F238E27FC236}">
                <a16:creationId xmlns:a16="http://schemas.microsoft.com/office/drawing/2014/main" id="{668D0ED9-7DD1-574D-91EF-51544499407F}"/>
              </a:ext>
            </a:extLst>
          </p:cNvPr>
          <p:cNvSpPr txBox="1">
            <a:spLocks/>
          </p:cNvSpPr>
          <p:nvPr/>
        </p:nvSpPr>
        <p:spPr>
          <a:xfrm>
            <a:off x="1455705" y="4537716"/>
            <a:ext cx="2381837" cy="598424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sz="1200" b="1" dirty="0"/>
              <a:t>ADEMPIMENTI </a:t>
            </a:r>
          </a:p>
          <a:p>
            <a:r>
              <a:rPr lang="it-IT" sz="1200" b="1" dirty="0"/>
              <a:t>NORMATIVI</a:t>
            </a:r>
          </a:p>
        </p:txBody>
      </p:sp>
      <p:sp>
        <p:nvSpPr>
          <p:cNvPr id="32" name="Titolo 1">
            <a:extLst>
              <a:ext uri="{FF2B5EF4-FFF2-40B4-BE49-F238E27FC236}">
                <a16:creationId xmlns:a16="http://schemas.microsoft.com/office/drawing/2014/main" id="{8342C28E-8763-8B41-AF4B-042550F794DD}"/>
              </a:ext>
            </a:extLst>
          </p:cNvPr>
          <p:cNvSpPr txBox="1">
            <a:spLocks/>
          </p:cNvSpPr>
          <p:nvPr/>
        </p:nvSpPr>
        <p:spPr>
          <a:xfrm>
            <a:off x="3872399" y="4721189"/>
            <a:ext cx="2357985" cy="414951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sz="1200" b="1" dirty="0"/>
              <a:t>COMUNICAZIONE</a:t>
            </a:r>
          </a:p>
          <a:p>
            <a:r>
              <a:rPr lang="it-IT" sz="1200" b="1" dirty="0"/>
              <a:t> CON GLI OSPITI</a:t>
            </a:r>
          </a:p>
        </p:txBody>
      </p:sp>
      <p:sp>
        <p:nvSpPr>
          <p:cNvPr id="33" name="Titolo 1">
            <a:extLst>
              <a:ext uri="{FF2B5EF4-FFF2-40B4-BE49-F238E27FC236}">
                <a16:creationId xmlns:a16="http://schemas.microsoft.com/office/drawing/2014/main" id="{77DB21EA-46BC-AC48-9FDE-80392CBAA481}"/>
              </a:ext>
            </a:extLst>
          </p:cNvPr>
          <p:cNvSpPr txBox="1">
            <a:spLocks/>
          </p:cNvSpPr>
          <p:nvPr/>
        </p:nvSpPr>
        <p:spPr>
          <a:xfrm>
            <a:off x="1503205" y="3670814"/>
            <a:ext cx="1936261" cy="338745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sz="1200" b="1" dirty="0"/>
              <a:t>CHECK-OUT</a:t>
            </a:r>
          </a:p>
        </p:txBody>
      </p:sp>
      <p:sp>
        <p:nvSpPr>
          <p:cNvPr id="34" name="Titolo 1">
            <a:extLst>
              <a:ext uri="{FF2B5EF4-FFF2-40B4-BE49-F238E27FC236}">
                <a16:creationId xmlns:a16="http://schemas.microsoft.com/office/drawing/2014/main" id="{96249373-DF19-A449-A48E-BFBBC32A1C9E}"/>
              </a:ext>
            </a:extLst>
          </p:cNvPr>
          <p:cNvSpPr txBox="1">
            <a:spLocks/>
          </p:cNvSpPr>
          <p:nvPr/>
        </p:nvSpPr>
        <p:spPr>
          <a:xfrm>
            <a:off x="1901281" y="2660438"/>
            <a:ext cx="1936261" cy="338745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sz="1200" b="1" dirty="0"/>
              <a:t>REPORT</a:t>
            </a:r>
          </a:p>
        </p:txBody>
      </p:sp>
      <p:sp>
        <p:nvSpPr>
          <p:cNvPr id="35" name="Titolo 1">
            <a:extLst>
              <a:ext uri="{FF2B5EF4-FFF2-40B4-BE49-F238E27FC236}">
                <a16:creationId xmlns:a16="http://schemas.microsoft.com/office/drawing/2014/main" id="{F6A25111-23BB-B448-AC3A-2127EA7250E0}"/>
              </a:ext>
            </a:extLst>
          </p:cNvPr>
          <p:cNvSpPr txBox="1">
            <a:spLocks/>
          </p:cNvSpPr>
          <p:nvPr/>
        </p:nvSpPr>
        <p:spPr>
          <a:xfrm>
            <a:off x="1818712" y="930020"/>
            <a:ext cx="3981335" cy="561280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sz="2800" b="1" dirty="0"/>
              <a:t>BUSINESS LIFECYCLE</a:t>
            </a:r>
          </a:p>
        </p:txBody>
      </p:sp>
      <p:sp>
        <p:nvSpPr>
          <p:cNvPr id="18" name="Titolo 1">
            <a:extLst>
              <a:ext uri="{FF2B5EF4-FFF2-40B4-BE49-F238E27FC236}">
                <a16:creationId xmlns:a16="http://schemas.microsoft.com/office/drawing/2014/main" id="{9BE299A6-E64C-9E4D-8777-14EDBBA38704}"/>
              </a:ext>
            </a:extLst>
          </p:cNvPr>
          <p:cNvSpPr txBox="1">
            <a:spLocks/>
          </p:cNvSpPr>
          <p:nvPr/>
        </p:nvSpPr>
        <p:spPr>
          <a:xfrm>
            <a:off x="5201975" y="688731"/>
            <a:ext cx="6723313" cy="853036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sz="3200" b="1" dirty="0"/>
              <a:t>DISTRIBUZIONE</a:t>
            </a:r>
          </a:p>
        </p:txBody>
      </p:sp>
      <p:sp>
        <p:nvSpPr>
          <p:cNvPr id="19" name="Titolo 1">
            <a:extLst>
              <a:ext uri="{FF2B5EF4-FFF2-40B4-BE49-F238E27FC236}">
                <a16:creationId xmlns:a16="http://schemas.microsoft.com/office/drawing/2014/main" id="{4EFB1001-B91A-0D47-8E43-1678ED82CC3E}"/>
              </a:ext>
            </a:extLst>
          </p:cNvPr>
          <p:cNvSpPr txBox="1">
            <a:spLocks/>
          </p:cNvSpPr>
          <p:nvPr/>
        </p:nvSpPr>
        <p:spPr>
          <a:xfrm>
            <a:off x="5791876" y="2002003"/>
            <a:ext cx="5664622" cy="303259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70000"/>
              </a:lnSpc>
            </a:pPr>
            <a:r>
              <a:rPr lang="it-IT" sz="2400" dirty="0"/>
              <a:t>BRAND IDENTITY</a:t>
            </a:r>
          </a:p>
          <a:p>
            <a:pPr>
              <a:lnSpc>
                <a:spcPct val="170000"/>
              </a:lnSpc>
            </a:pPr>
            <a:r>
              <a:rPr lang="it-IT" sz="2400" dirty="0"/>
              <a:t>VENDITA SUI PORTALI</a:t>
            </a:r>
          </a:p>
          <a:p>
            <a:pPr>
              <a:lnSpc>
                <a:spcPct val="170000"/>
              </a:lnSpc>
            </a:pPr>
            <a:r>
              <a:rPr lang="it-IT" sz="2400" dirty="0"/>
              <a:t>VENDITA DIRETTA</a:t>
            </a:r>
          </a:p>
          <a:p>
            <a:pPr>
              <a:lnSpc>
                <a:spcPct val="170000"/>
              </a:lnSpc>
            </a:pPr>
            <a:r>
              <a:rPr lang="it-IT" sz="2400" dirty="0"/>
              <a:t>PREZZI E TARIFFE</a:t>
            </a:r>
          </a:p>
        </p:txBody>
      </p:sp>
    </p:spTree>
    <p:extLst>
      <p:ext uri="{BB962C8B-B14F-4D97-AF65-F5344CB8AC3E}">
        <p14:creationId xmlns:p14="http://schemas.microsoft.com/office/powerpoint/2010/main" val="215007926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>
            <a:extLst>
              <a:ext uri="{FF2B5EF4-FFF2-40B4-BE49-F238E27FC236}">
                <a16:creationId xmlns:a16="http://schemas.microsoft.com/office/drawing/2014/main" id="{0CF3984F-F209-E545-A047-4BE68BF70539}"/>
              </a:ext>
            </a:extLst>
          </p:cNvPr>
          <p:cNvSpPr/>
          <p:nvPr/>
        </p:nvSpPr>
        <p:spPr>
          <a:xfrm>
            <a:off x="0" y="832207"/>
            <a:ext cx="6230384" cy="5100540"/>
          </a:xfrm>
          <a:prstGeom prst="rect">
            <a:avLst/>
          </a:prstGeom>
          <a:solidFill>
            <a:schemeClr val="bg2"/>
          </a:solidFill>
          <a:ln>
            <a:solidFill>
              <a:schemeClr val="bg2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6" name="Immagine 5">
            <a:extLst>
              <a:ext uri="{FF2B5EF4-FFF2-40B4-BE49-F238E27FC236}">
                <a16:creationId xmlns:a16="http://schemas.microsoft.com/office/drawing/2014/main" id="{D7E5E929-E4FB-C443-8474-6D1C2DCC930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26219" y="5932747"/>
            <a:ext cx="1184317" cy="620853"/>
          </a:xfrm>
          <a:prstGeom prst="rect">
            <a:avLst/>
          </a:prstGeom>
        </p:spPr>
      </p:pic>
      <p:sp>
        <p:nvSpPr>
          <p:cNvPr id="7" name="CasellaDiTesto 6">
            <a:extLst>
              <a:ext uri="{FF2B5EF4-FFF2-40B4-BE49-F238E27FC236}">
                <a16:creationId xmlns:a16="http://schemas.microsoft.com/office/drawing/2014/main" id="{F6F258A8-5263-444E-B1AF-0DE7290AD3C4}"/>
              </a:ext>
            </a:extLst>
          </p:cNvPr>
          <p:cNvSpPr txBox="1"/>
          <p:nvPr/>
        </p:nvSpPr>
        <p:spPr>
          <a:xfrm>
            <a:off x="170737" y="6243173"/>
            <a:ext cx="30039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dirty="0" err="1">
                <a:solidFill>
                  <a:schemeClr val="accent1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www.krossbooking.com</a:t>
            </a:r>
            <a:endParaRPr lang="it-IT" dirty="0">
              <a:solidFill>
                <a:schemeClr val="accent1">
                  <a:lumMod val="7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5" name="Ovale 14">
            <a:extLst>
              <a:ext uri="{FF2B5EF4-FFF2-40B4-BE49-F238E27FC236}">
                <a16:creationId xmlns:a16="http://schemas.microsoft.com/office/drawing/2014/main" id="{A5164B37-5539-9B4F-B5F6-F055E1A1C3FC}"/>
              </a:ext>
            </a:extLst>
          </p:cNvPr>
          <p:cNvSpPr/>
          <p:nvPr/>
        </p:nvSpPr>
        <p:spPr>
          <a:xfrm>
            <a:off x="2820138" y="2708208"/>
            <a:ext cx="2084765" cy="2084765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6" name="Titolo 1">
            <a:extLst>
              <a:ext uri="{FF2B5EF4-FFF2-40B4-BE49-F238E27FC236}">
                <a16:creationId xmlns:a16="http://schemas.microsoft.com/office/drawing/2014/main" id="{57978D9C-0DB2-2842-9E63-A8587CAD6A4C}"/>
              </a:ext>
            </a:extLst>
          </p:cNvPr>
          <p:cNvSpPr txBox="1">
            <a:spLocks/>
          </p:cNvSpPr>
          <p:nvPr/>
        </p:nvSpPr>
        <p:spPr>
          <a:xfrm>
            <a:off x="2881235" y="2275460"/>
            <a:ext cx="1936258" cy="21576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sz="1200" b="1" dirty="0"/>
              <a:t>PIANIFICAZIONE</a:t>
            </a:r>
          </a:p>
        </p:txBody>
      </p:sp>
      <p:sp>
        <p:nvSpPr>
          <p:cNvPr id="17" name="Titolo 1">
            <a:extLst>
              <a:ext uri="{FF2B5EF4-FFF2-40B4-BE49-F238E27FC236}">
                <a16:creationId xmlns:a16="http://schemas.microsoft.com/office/drawing/2014/main" id="{B52B37BE-9BAD-6F45-B11F-6583459B9F11}"/>
              </a:ext>
            </a:extLst>
          </p:cNvPr>
          <p:cNvSpPr txBox="1">
            <a:spLocks/>
          </p:cNvSpPr>
          <p:nvPr/>
        </p:nvSpPr>
        <p:spPr>
          <a:xfrm>
            <a:off x="4001617" y="2660438"/>
            <a:ext cx="1936261" cy="338745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sz="1200" b="1" dirty="0"/>
              <a:t>DISTRIBUZIONE</a:t>
            </a:r>
          </a:p>
        </p:txBody>
      </p:sp>
      <p:sp>
        <p:nvSpPr>
          <p:cNvPr id="29" name="Titolo 1">
            <a:extLst>
              <a:ext uri="{FF2B5EF4-FFF2-40B4-BE49-F238E27FC236}">
                <a16:creationId xmlns:a16="http://schemas.microsoft.com/office/drawing/2014/main" id="{704DDCCA-A99C-BE47-8D99-6E49295A2460}"/>
              </a:ext>
            </a:extLst>
          </p:cNvPr>
          <p:cNvSpPr txBox="1">
            <a:spLocks/>
          </p:cNvSpPr>
          <p:nvPr/>
        </p:nvSpPr>
        <p:spPr>
          <a:xfrm>
            <a:off x="4371544" y="3783343"/>
            <a:ext cx="1936256" cy="22547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sz="1200" b="1" dirty="0">
                <a:highlight>
                  <a:srgbClr val="FFFF00"/>
                </a:highlight>
              </a:rPr>
              <a:t>PRENOTAZIONE</a:t>
            </a:r>
          </a:p>
        </p:txBody>
      </p:sp>
      <p:sp>
        <p:nvSpPr>
          <p:cNvPr id="30" name="Titolo 1">
            <a:extLst>
              <a:ext uri="{FF2B5EF4-FFF2-40B4-BE49-F238E27FC236}">
                <a16:creationId xmlns:a16="http://schemas.microsoft.com/office/drawing/2014/main" id="{E5EF9949-704B-0346-B656-90C59F268E63}"/>
              </a:ext>
            </a:extLst>
          </p:cNvPr>
          <p:cNvSpPr txBox="1">
            <a:spLocks/>
          </p:cNvSpPr>
          <p:nvPr/>
        </p:nvSpPr>
        <p:spPr>
          <a:xfrm>
            <a:off x="2894389" y="5075834"/>
            <a:ext cx="1936261" cy="338745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sz="1300" b="1" dirty="0"/>
              <a:t>CHECK-IN</a:t>
            </a:r>
          </a:p>
        </p:txBody>
      </p:sp>
      <p:sp>
        <p:nvSpPr>
          <p:cNvPr id="31" name="Titolo 1">
            <a:extLst>
              <a:ext uri="{FF2B5EF4-FFF2-40B4-BE49-F238E27FC236}">
                <a16:creationId xmlns:a16="http://schemas.microsoft.com/office/drawing/2014/main" id="{668D0ED9-7DD1-574D-91EF-51544499407F}"/>
              </a:ext>
            </a:extLst>
          </p:cNvPr>
          <p:cNvSpPr txBox="1">
            <a:spLocks/>
          </p:cNvSpPr>
          <p:nvPr/>
        </p:nvSpPr>
        <p:spPr>
          <a:xfrm>
            <a:off x="1455705" y="4537716"/>
            <a:ext cx="2381837" cy="598424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sz="1200" b="1" dirty="0"/>
              <a:t>ADEMPIMENTI </a:t>
            </a:r>
          </a:p>
          <a:p>
            <a:r>
              <a:rPr lang="it-IT" sz="1200" b="1" dirty="0"/>
              <a:t>NORMATIVI</a:t>
            </a:r>
          </a:p>
        </p:txBody>
      </p:sp>
      <p:sp>
        <p:nvSpPr>
          <p:cNvPr id="32" name="Titolo 1">
            <a:extLst>
              <a:ext uri="{FF2B5EF4-FFF2-40B4-BE49-F238E27FC236}">
                <a16:creationId xmlns:a16="http://schemas.microsoft.com/office/drawing/2014/main" id="{8342C28E-8763-8B41-AF4B-042550F794DD}"/>
              </a:ext>
            </a:extLst>
          </p:cNvPr>
          <p:cNvSpPr txBox="1">
            <a:spLocks/>
          </p:cNvSpPr>
          <p:nvPr/>
        </p:nvSpPr>
        <p:spPr>
          <a:xfrm>
            <a:off x="3872399" y="4721189"/>
            <a:ext cx="2357985" cy="414951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sz="1200" b="1" dirty="0"/>
              <a:t>COMUNICAZIONE</a:t>
            </a:r>
          </a:p>
          <a:p>
            <a:r>
              <a:rPr lang="it-IT" sz="1200" b="1" dirty="0"/>
              <a:t> CON GLI OSPITI</a:t>
            </a:r>
          </a:p>
        </p:txBody>
      </p:sp>
      <p:sp>
        <p:nvSpPr>
          <p:cNvPr id="33" name="Titolo 1">
            <a:extLst>
              <a:ext uri="{FF2B5EF4-FFF2-40B4-BE49-F238E27FC236}">
                <a16:creationId xmlns:a16="http://schemas.microsoft.com/office/drawing/2014/main" id="{77DB21EA-46BC-AC48-9FDE-80392CBAA481}"/>
              </a:ext>
            </a:extLst>
          </p:cNvPr>
          <p:cNvSpPr txBox="1">
            <a:spLocks/>
          </p:cNvSpPr>
          <p:nvPr/>
        </p:nvSpPr>
        <p:spPr>
          <a:xfrm>
            <a:off x="1503205" y="3670814"/>
            <a:ext cx="1936261" cy="338745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sz="1200" b="1" dirty="0"/>
              <a:t>CHECK-OUT</a:t>
            </a:r>
          </a:p>
        </p:txBody>
      </p:sp>
      <p:sp>
        <p:nvSpPr>
          <p:cNvPr id="34" name="Titolo 1">
            <a:extLst>
              <a:ext uri="{FF2B5EF4-FFF2-40B4-BE49-F238E27FC236}">
                <a16:creationId xmlns:a16="http://schemas.microsoft.com/office/drawing/2014/main" id="{96249373-DF19-A449-A48E-BFBBC32A1C9E}"/>
              </a:ext>
            </a:extLst>
          </p:cNvPr>
          <p:cNvSpPr txBox="1">
            <a:spLocks/>
          </p:cNvSpPr>
          <p:nvPr/>
        </p:nvSpPr>
        <p:spPr>
          <a:xfrm>
            <a:off x="1901281" y="2660438"/>
            <a:ext cx="1936261" cy="338745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sz="1200" b="1" dirty="0"/>
              <a:t>REPORT</a:t>
            </a:r>
          </a:p>
        </p:txBody>
      </p:sp>
      <p:sp>
        <p:nvSpPr>
          <p:cNvPr id="35" name="Titolo 1">
            <a:extLst>
              <a:ext uri="{FF2B5EF4-FFF2-40B4-BE49-F238E27FC236}">
                <a16:creationId xmlns:a16="http://schemas.microsoft.com/office/drawing/2014/main" id="{F6A25111-23BB-B448-AC3A-2127EA7250E0}"/>
              </a:ext>
            </a:extLst>
          </p:cNvPr>
          <p:cNvSpPr txBox="1">
            <a:spLocks/>
          </p:cNvSpPr>
          <p:nvPr/>
        </p:nvSpPr>
        <p:spPr>
          <a:xfrm>
            <a:off x="1818712" y="930020"/>
            <a:ext cx="3981335" cy="561280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sz="2800" b="1" dirty="0"/>
              <a:t>BUSINESS LIFECYCLE</a:t>
            </a:r>
          </a:p>
        </p:txBody>
      </p:sp>
      <p:sp>
        <p:nvSpPr>
          <p:cNvPr id="20" name="Titolo 1">
            <a:extLst>
              <a:ext uri="{FF2B5EF4-FFF2-40B4-BE49-F238E27FC236}">
                <a16:creationId xmlns:a16="http://schemas.microsoft.com/office/drawing/2014/main" id="{7A688F54-F7CD-CE4A-B6D9-601620B9336C}"/>
              </a:ext>
            </a:extLst>
          </p:cNvPr>
          <p:cNvSpPr txBox="1">
            <a:spLocks/>
          </p:cNvSpPr>
          <p:nvPr/>
        </p:nvSpPr>
        <p:spPr>
          <a:xfrm>
            <a:off x="5116645" y="646122"/>
            <a:ext cx="6723313" cy="853036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sz="3200" b="1" dirty="0"/>
              <a:t>PRENOTAZIONE</a:t>
            </a:r>
          </a:p>
        </p:txBody>
      </p:sp>
      <p:sp>
        <p:nvSpPr>
          <p:cNvPr id="21" name="Titolo 1">
            <a:extLst>
              <a:ext uri="{FF2B5EF4-FFF2-40B4-BE49-F238E27FC236}">
                <a16:creationId xmlns:a16="http://schemas.microsoft.com/office/drawing/2014/main" id="{2A4FAEBE-7EE3-6E47-A013-00DE60D0931D}"/>
              </a:ext>
            </a:extLst>
          </p:cNvPr>
          <p:cNvSpPr txBox="1">
            <a:spLocks/>
          </p:cNvSpPr>
          <p:nvPr/>
        </p:nvSpPr>
        <p:spPr>
          <a:xfrm>
            <a:off x="5706546" y="2785026"/>
            <a:ext cx="5664622" cy="200794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70000"/>
              </a:lnSpc>
            </a:pPr>
            <a:r>
              <a:rPr lang="it-IT" sz="2400" dirty="0"/>
              <a:t>ACQUSIZIONE</a:t>
            </a:r>
          </a:p>
          <a:p>
            <a:pPr>
              <a:lnSpc>
                <a:spcPct val="170000"/>
              </a:lnSpc>
            </a:pPr>
            <a:r>
              <a:rPr lang="it-IT" sz="2400" dirty="0"/>
              <a:t>VERIFICA</a:t>
            </a:r>
          </a:p>
          <a:p>
            <a:pPr>
              <a:lnSpc>
                <a:spcPct val="170000"/>
              </a:lnSpc>
            </a:pPr>
            <a:r>
              <a:rPr lang="it-IT" sz="2400" dirty="0"/>
              <a:t>PAGAMENTI</a:t>
            </a:r>
          </a:p>
        </p:txBody>
      </p:sp>
    </p:spTree>
    <p:extLst>
      <p:ext uri="{BB962C8B-B14F-4D97-AF65-F5344CB8AC3E}">
        <p14:creationId xmlns:p14="http://schemas.microsoft.com/office/powerpoint/2010/main" val="181028753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>
            <a:extLst>
              <a:ext uri="{FF2B5EF4-FFF2-40B4-BE49-F238E27FC236}">
                <a16:creationId xmlns:a16="http://schemas.microsoft.com/office/drawing/2014/main" id="{0CF3984F-F209-E545-A047-4BE68BF70539}"/>
              </a:ext>
            </a:extLst>
          </p:cNvPr>
          <p:cNvSpPr/>
          <p:nvPr/>
        </p:nvSpPr>
        <p:spPr>
          <a:xfrm>
            <a:off x="0" y="832207"/>
            <a:ext cx="6230384" cy="5100540"/>
          </a:xfrm>
          <a:prstGeom prst="rect">
            <a:avLst/>
          </a:prstGeom>
          <a:solidFill>
            <a:schemeClr val="bg2"/>
          </a:solidFill>
          <a:ln>
            <a:solidFill>
              <a:schemeClr val="bg2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6" name="Immagine 5">
            <a:extLst>
              <a:ext uri="{FF2B5EF4-FFF2-40B4-BE49-F238E27FC236}">
                <a16:creationId xmlns:a16="http://schemas.microsoft.com/office/drawing/2014/main" id="{D7E5E929-E4FB-C443-8474-6D1C2DCC930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26219" y="5932747"/>
            <a:ext cx="1184317" cy="620853"/>
          </a:xfrm>
          <a:prstGeom prst="rect">
            <a:avLst/>
          </a:prstGeom>
        </p:spPr>
      </p:pic>
      <p:sp>
        <p:nvSpPr>
          <p:cNvPr id="7" name="CasellaDiTesto 6">
            <a:extLst>
              <a:ext uri="{FF2B5EF4-FFF2-40B4-BE49-F238E27FC236}">
                <a16:creationId xmlns:a16="http://schemas.microsoft.com/office/drawing/2014/main" id="{F6F258A8-5263-444E-B1AF-0DE7290AD3C4}"/>
              </a:ext>
            </a:extLst>
          </p:cNvPr>
          <p:cNvSpPr txBox="1"/>
          <p:nvPr/>
        </p:nvSpPr>
        <p:spPr>
          <a:xfrm>
            <a:off x="170737" y="6243173"/>
            <a:ext cx="30039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dirty="0" err="1">
                <a:solidFill>
                  <a:schemeClr val="accent1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www.krossbooking.com</a:t>
            </a:r>
            <a:endParaRPr lang="it-IT" dirty="0">
              <a:solidFill>
                <a:schemeClr val="accent1">
                  <a:lumMod val="7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5" name="Ovale 14">
            <a:extLst>
              <a:ext uri="{FF2B5EF4-FFF2-40B4-BE49-F238E27FC236}">
                <a16:creationId xmlns:a16="http://schemas.microsoft.com/office/drawing/2014/main" id="{A5164B37-5539-9B4F-B5F6-F055E1A1C3FC}"/>
              </a:ext>
            </a:extLst>
          </p:cNvPr>
          <p:cNvSpPr/>
          <p:nvPr/>
        </p:nvSpPr>
        <p:spPr>
          <a:xfrm>
            <a:off x="2820138" y="2708208"/>
            <a:ext cx="2084765" cy="2084765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6" name="Titolo 1">
            <a:extLst>
              <a:ext uri="{FF2B5EF4-FFF2-40B4-BE49-F238E27FC236}">
                <a16:creationId xmlns:a16="http://schemas.microsoft.com/office/drawing/2014/main" id="{57978D9C-0DB2-2842-9E63-A8587CAD6A4C}"/>
              </a:ext>
            </a:extLst>
          </p:cNvPr>
          <p:cNvSpPr txBox="1">
            <a:spLocks/>
          </p:cNvSpPr>
          <p:nvPr/>
        </p:nvSpPr>
        <p:spPr>
          <a:xfrm>
            <a:off x="2881235" y="2275460"/>
            <a:ext cx="1936258" cy="21576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sz="1200" b="1" dirty="0"/>
              <a:t>PIANIFICAZIONE</a:t>
            </a:r>
          </a:p>
        </p:txBody>
      </p:sp>
      <p:sp>
        <p:nvSpPr>
          <p:cNvPr id="17" name="Titolo 1">
            <a:extLst>
              <a:ext uri="{FF2B5EF4-FFF2-40B4-BE49-F238E27FC236}">
                <a16:creationId xmlns:a16="http://schemas.microsoft.com/office/drawing/2014/main" id="{B52B37BE-9BAD-6F45-B11F-6583459B9F11}"/>
              </a:ext>
            </a:extLst>
          </p:cNvPr>
          <p:cNvSpPr txBox="1">
            <a:spLocks/>
          </p:cNvSpPr>
          <p:nvPr/>
        </p:nvSpPr>
        <p:spPr>
          <a:xfrm>
            <a:off x="4001617" y="2660438"/>
            <a:ext cx="1936261" cy="338745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sz="1200" b="1" dirty="0"/>
              <a:t>DISTRIBUZIONE</a:t>
            </a:r>
          </a:p>
        </p:txBody>
      </p:sp>
      <p:sp>
        <p:nvSpPr>
          <p:cNvPr id="29" name="Titolo 1">
            <a:extLst>
              <a:ext uri="{FF2B5EF4-FFF2-40B4-BE49-F238E27FC236}">
                <a16:creationId xmlns:a16="http://schemas.microsoft.com/office/drawing/2014/main" id="{704DDCCA-A99C-BE47-8D99-6E49295A2460}"/>
              </a:ext>
            </a:extLst>
          </p:cNvPr>
          <p:cNvSpPr txBox="1">
            <a:spLocks/>
          </p:cNvSpPr>
          <p:nvPr/>
        </p:nvSpPr>
        <p:spPr>
          <a:xfrm>
            <a:off x="4371544" y="3783343"/>
            <a:ext cx="1936256" cy="22547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sz="1200" b="1" dirty="0"/>
              <a:t>PRENOTAZIONE</a:t>
            </a:r>
          </a:p>
        </p:txBody>
      </p:sp>
      <p:sp>
        <p:nvSpPr>
          <p:cNvPr id="30" name="Titolo 1">
            <a:extLst>
              <a:ext uri="{FF2B5EF4-FFF2-40B4-BE49-F238E27FC236}">
                <a16:creationId xmlns:a16="http://schemas.microsoft.com/office/drawing/2014/main" id="{E5EF9949-704B-0346-B656-90C59F268E63}"/>
              </a:ext>
            </a:extLst>
          </p:cNvPr>
          <p:cNvSpPr txBox="1">
            <a:spLocks/>
          </p:cNvSpPr>
          <p:nvPr/>
        </p:nvSpPr>
        <p:spPr>
          <a:xfrm>
            <a:off x="2894389" y="5075834"/>
            <a:ext cx="1936261" cy="338745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sz="1300" b="1" dirty="0"/>
              <a:t>CHECK-IN</a:t>
            </a:r>
          </a:p>
        </p:txBody>
      </p:sp>
      <p:sp>
        <p:nvSpPr>
          <p:cNvPr id="31" name="Titolo 1">
            <a:extLst>
              <a:ext uri="{FF2B5EF4-FFF2-40B4-BE49-F238E27FC236}">
                <a16:creationId xmlns:a16="http://schemas.microsoft.com/office/drawing/2014/main" id="{668D0ED9-7DD1-574D-91EF-51544499407F}"/>
              </a:ext>
            </a:extLst>
          </p:cNvPr>
          <p:cNvSpPr txBox="1">
            <a:spLocks/>
          </p:cNvSpPr>
          <p:nvPr/>
        </p:nvSpPr>
        <p:spPr>
          <a:xfrm>
            <a:off x="1455705" y="4537716"/>
            <a:ext cx="2381837" cy="598424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sz="1200" b="1" dirty="0"/>
              <a:t>ADEMPIMENTI </a:t>
            </a:r>
          </a:p>
          <a:p>
            <a:r>
              <a:rPr lang="it-IT" sz="1200" b="1" dirty="0"/>
              <a:t>NORMATIVI</a:t>
            </a:r>
          </a:p>
        </p:txBody>
      </p:sp>
      <p:sp>
        <p:nvSpPr>
          <p:cNvPr id="32" name="Titolo 1">
            <a:extLst>
              <a:ext uri="{FF2B5EF4-FFF2-40B4-BE49-F238E27FC236}">
                <a16:creationId xmlns:a16="http://schemas.microsoft.com/office/drawing/2014/main" id="{8342C28E-8763-8B41-AF4B-042550F794DD}"/>
              </a:ext>
            </a:extLst>
          </p:cNvPr>
          <p:cNvSpPr txBox="1">
            <a:spLocks/>
          </p:cNvSpPr>
          <p:nvPr/>
        </p:nvSpPr>
        <p:spPr>
          <a:xfrm>
            <a:off x="3872399" y="4721189"/>
            <a:ext cx="2357985" cy="414951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sz="1200" b="1" dirty="0">
                <a:highlight>
                  <a:srgbClr val="FFFF00"/>
                </a:highlight>
              </a:rPr>
              <a:t>COMUNICAZIONE</a:t>
            </a:r>
          </a:p>
          <a:p>
            <a:r>
              <a:rPr lang="it-IT" sz="1200" b="1" dirty="0">
                <a:highlight>
                  <a:srgbClr val="FFFF00"/>
                </a:highlight>
              </a:rPr>
              <a:t> CON GLI OSPITI</a:t>
            </a:r>
          </a:p>
        </p:txBody>
      </p:sp>
      <p:sp>
        <p:nvSpPr>
          <p:cNvPr id="33" name="Titolo 1">
            <a:extLst>
              <a:ext uri="{FF2B5EF4-FFF2-40B4-BE49-F238E27FC236}">
                <a16:creationId xmlns:a16="http://schemas.microsoft.com/office/drawing/2014/main" id="{77DB21EA-46BC-AC48-9FDE-80392CBAA481}"/>
              </a:ext>
            </a:extLst>
          </p:cNvPr>
          <p:cNvSpPr txBox="1">
            <a:spLocks/>
          </p:cNvSpPr>
          <p:nvPr/>
        </p:nvSpPr>
        <p:spPr>
          <a:xfrm>
            <a:off x="1503205" y="3670814"/>
            <a:ext cx="1936261" cy="338745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sz="1200" b="1" dirty="0"/>
              <a:t>CHECK-OUT</a:t>
            </a:r>
          </a:p>
        </p:txBody>
      </p:sp>
      <p:sp>
        <p:nvSpPr>
          <p:cNvPr id="34" name="Titolo 1">
            <a:extLst>
              <a:ext uri="{FF2B5EF4-FFF2-40B4-BE49-F238E27FC236}">
                <a16:creationId xmlns:a16="http://schemas.microsoft.com/office/drawing/2014/main" id="{96249373-DF19-A449-A48E-BFBBC32A1C9E}"/>
              </a:ext>
            </a:extLst>
          </p:cNvPr>
          <p:cNvSpPr txBox="1">
            <a:spLocks/>
          </p:cNvSpPr>
          <p:nvPr/>
        </p:nvSpPr>
        <p:spPr>
          <a:xfrm>
            <a:off x="1901281" y="2660438"/>
            <a:ext cx="1936261" cy="338745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sz="1200" b="1" dirty="0"/>
              <a:t>REPORT</a:t>
            </a:r>
          </a:p>
        </p:txBody>
      </p:sp>
      <p:sp>
        <p:nvSpPr>
          <p:cNvPr id="35" name="Titolo 1">
            <a:extLst>
              <a:ext uri="{FF2B5EF4-FFF2-40B4-BE49-F238E27FC236}">
                <a16:creationId xmlns:a16="http://schemas.microsoft.com/office/drawing/2014/main" id="{F6A25111-23BB-B448-AC3A-2127EA7250E0}"/>
              </a:ext>
            </a:extLst>
          </p:cNvPr>
          <p:cNvSpPr txBox="1">
            <a:spLocks/>
          </p:cNvSpPr>
          <p:nvPr/>
        </p:nvSpPr>
        <p:spPr>
          <a:xfrm>
            <a:off x="1818712" y="930020"/>
            <a:ext cx="3981335" cy="561280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sz="2800" b="1" dirty="0"/>
              <a:t>BUSINESS LIFECYCLE</a:t>
            </a:r>
          </a:p>
        </p:txBody>
      </p:sp>
      <p:sp>
        <p:nvSpPr>
          <p:cNvPr id="18" name="Titolo 1">
            <a:extLst>
              <a:ext uri="{FF2B5EF4-FFF2-40B4-BE49-F238E27FC236}">
                <a16:creationId xmlns:a16="http://schemas.microsoft.com/office/drawing/2014/main" id="{17A3D13E-5FD3-6C4E-90E1-48C4AB135B23}"/>
              </a:ext>
            </a:extLst>
          </p:cNvPr>
          <p:cNvSpPr txBox="1">
            <a:spLocks/>
          </p:cNvSpPr>
          <p:nvPr/>
        </p:nvSpPr>
        <p:spPr>
          <a:xfrm>
            <a:off x="5374221" y="646122"/>
            <a:ext cx="6723313" cy="853036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sz="3200" b="1" dirty="0"/>
              <a:t>COMUNICAZIONI</a:t>
            </a:r>
          </a:p>
        </p:txBody>
      </p:sp>
      <p:sp>
        <p:nvSpPr>
          <p:cNvPr id="19" name="Titolo 1">
            <a:extLst>
              <a:ext uri="{FF2B5EF4-FFF2-40B4-BE49-F238E27FC236}">
                <a16:creationId xmlns:a16="http://schemas.microsoft.com/office/drawing/2014/main" id="{BE1B76D3-C86B-0C40-8E78-A2D2D1C625CA}"/>
              </a:ext>
            </a:extLst>
          </p:cNvPr>
          <p:cNvSpPr txBox="1">
            <a:spLocks/>
          </p:cNvSpPr>
          <p:nvPr/>
        </p:nvSpPr>
        <p:spPr>
          <a:xfrm>
            <a:off x="5964122" y="2785026"/>
            <a:ext cx="5664622" cy="200794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70000"/>
              </a:lnSpc>
            </a:pPr>
            <a:r>
              <a:rPr lang="it-IT" sz="2400" dirty="0"/>
              <a:t>WELCOME MESSAGE</a:t>
            </a:r>
          </a:p>
          <a:p>
            <a:pPr>
              <a:lnSpc>
                <a:spcPct val="170000"/>
              </a:lnSpc>
            </a:pPr>
            <a:r>
              <a:rPr lang="it-IT" sz="2400" dirty="0"/>
              <a:t>INFORMAZIONI SULL’IMMOBILE</a:t>
            </a:r>
          </a:p>
          <a:p>
            <a:pPr>
              <a:lnSpc>
                <a:spcPct val="170000"/>
              </a:lnSpc>
            </a:pPr>
            <a:r>
              <a:rPr lang="it-IT" sz="2400" dirty="0"/>
              <a:t>INFORMAZIONI SULLA ZONA</a:t>
            </a:r>
          </a:p>
        </p:txBody>
      </p:sp>
    </p:spTree>
    <p:extLst>
      <p:ext uri="{BB962C8B-B14F-4D97-AF65-F5344CB8AC3E}">
        <p14:creationId xmlns:p14="http://schemas.microsoft.com/office/powerpoint/2010/main" val="283703974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>
            <a:extLst>
              <a:ext uri="{FF2B5EF4-FFF2-40B4-BE49-F238E27FC236}">
                <a16:creationId xmlns:a16="http://schemas.microsoft.com/office/drawing/2014/main" id="{0CF3984F-F209-E545-A047-4BE68BF70539}"/>
              </a:ext>
            </a:extLst>
          </p:cNvPr>
          <p:cNvSpPr/>
          <p:nvPr/>
        </p:nvSpPr>
        <p:spPr>
          <a:xfrm>
            <a:off x="0" y="832207"/>
            <a:ext cx="6230384" cy="5100540"/>
          </a:xfrm>
          <a:prstGeom prst="rect">
            <a:avLst/>
          </a:prstGeom>
          <a:solidFill>
            <a:schemeClr val="bg2"/>
          </a:solidFill>
          <a:ln>
            <a:solidFill>
              <a:schemeClr val="bg2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6" name="Immagine 5">
            <a:extLst>
              <a:ext uri="{FF2B5EF4-FFF2-40B4-BE49-F238E27FC236}">
                <a16:creationId xmlns:a16="http://schemas.microsoft.com/office/drawing/2014/main" id="{D7E5E929-E4FB-C443-8474-6D1C2DCC930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26219" y="5932747"/>
            <a:ext cx="1184317" cy="620853"/>
          </a:xfrm>
          <a:prstGeom prst="rect">
            <a:avLst/>
          </a:prstGeom>
        </p:spPr>
      </p:pic>
      <p:sp>
        <p:nvSpPr>
          <p:cNvPr id="7" name="CasellaDiTesto 6">
            <a:extLst>
              <a:ext uri="{FF2B5EF4-FFF2-40B4-BE49-F238E27FC236}">
                <a16:creationId xmlns:a16="http://schemas.microsoft.com/office/drawing/2014/main" id="{F6F258A8-5263-444E-B1AF-0DE7290AD3C4}"/>
              </a:ext>
            </a:extLst>
          </p:cNvPr>
          <p:cNvSpPr txBox="1"/>
          <p:nvPr/>
        </p:nvSpPr>
        <p:spPr>
          <a:xfrm>
            <a:off x="170737" y="6243173"/>
            <a:ext cx="30039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dirty="0" err="1">
                <a:solidFill>
                  <a:schemeClr val="accent1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www.krossbooking.com</a:t>
            </a:r>
            <a:endParaRPr lang="it-IT" dirty="0">
              <a:solidFill>
                <a:schemeClr val="accent1">
                  <a:lumMod val="7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5" name="Ovale 14">
            <a:extLst>
              <a:ext uri="{FF2B5EF4-FFF2-40B4-BE49-F238E27FC236}">
                <a16:creationId xmlns:a16="http://schemas.microsoft.com/office/drawing/2014/main" id="{A5164B37-5539-9B4F-B5F6-F055E1A1C3FC}"/>
              </a:ext>
            </a:extLst>
          </p:cNvPr>
          <p:cNvSpPr/>
          <p:nvPr/>
        </p:nvSpPr>
        <p:spPr>
          <a:xfrm>
            <a:off x="2820138" y="2708208"/>
            <a:ext cx="2084765" cy="2084765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6" name="Titolo 1">
            <a:extLst>
              <a:ext uri="{FF2B5EF4-FFF2-40B4-BE49-F238E27FC236}">
                <a16:creationId xmlns:a16="http://schemas.microsoft.com/office/drawing/2014/main" id="{57978D9C-0DB2-2842-9E63-A8587CAD6A4C}"/>
              </a:ext>
            </a:extLst>
          </p:cNvPr>
          <p:cNvSpPr txBox="1">
            <a:spLocks/>
          </p:cNvSpPr>
          <p:nvPr/>
        </p:nvSpPr>
        <p:spPr>
          <a:xfrm>
            <a:off x="2881235" y="2275460"/>
            <a:ext cx="1936258" cy="21576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sz="1200" b="1" dirty="0"/>
              <a:t>PIANIFICAZIONE</a:t>
            </a:r>
          </a:p>
        </p:txBody>
      </p:sp>
      <p:sp>
        <p:nvSpPr>
          <p:cNvPr id="17" name="Titolo 1">
            <a:extLst>
              <a:ext uri="{FF2B5EF4-FFF2-40B4-BE49-F238E27FC236}">
                <a16:creationId xmlns:a16="http://schemas.microsoft.com/office/drawing/2014/main" id="{B52B37BE-9BAD-6F45-B11F-6583459B9F11}"/>
              </a:ext>
            </a:extLst>
          </p:cNvPr>
          <p:cNvSpPr txBox="1">
            <a:spLocks/>
          </p:cNvSpPr>
          <p:nvPr/>
        </p:nvSpPr>
        <p:spPr>
          <a:xfrm>
            <a:off x="4001617" y="2660438"/>
            <a:ext cx="1936261" cy="338745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sz="1200" b="1" dirty="0"/>
              <a:t>DISTRIBUZIONE</a:t>
            </a:r>
          </a:p>
        </p:txBody>
      </p:sp>
      <p:sp>
        <p:nvSpPr>
          <p:cNvPr id="29" name="Titolo 1">
            <a:extLst>
              <a:ext uri="{FF2B5EF4-FFF2-40B4-BE49-F238E27FC236}">
                <a16:creationId xmlns:a16="http://schemas.microsoft.com/office/drawing/2014/main" id="{704DDCCA-A99C-BE47-8D99-6E49295A2460}"/>
              </a:ext>
            </a:extLst>
          </p:cNvPr>
          <p:cNvSpPr txBox="1">
            <a:spLocks/>
          </p:cNvSpPr>
          <p:nvPr/>
        </p:nvSpPr>
        <p:spPr>
          <a:xfrm>
            <a:off x="4371544" y="3783343"/>
            <a:ext cx="1936256" cy="22547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sz="1200" b="1" dirty="0"/>
              <a:t>PRENOTAZIONE</a:t>
            </a:r>
          </a:p>
        </p:txBody>
      </p:sp>
      <p:sp>
        <p:nvSpPr>
          <p:cNvPr id="30" name="Titolo 1">
            <a:extLst>
              <a:ext uri="{FF2B5EF4-FFF2-40B4-BE49-F238E27FC236}">
                <a16:creationId xmlns:a16="http://schemas.microsoft.com/office/drawing/2014/main" id="{E5EF9949-704B-0346-B656-90C59F268E63}"/>
              </a:ext>
            </a:extLst>
          </p:cNvPr>
          <p:cNvSpPr txBox="1">
            <a:spLocks/>
          </p:cNvSpPr>
          <p:nvPr/>
        </p:nvSpPr>
        <p:spPr>
          <a:xfrm>
            <a:off x="2894389" y="5075834"/>
            <a:ext cx="1936261" cy="338745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sz="1300" b="1" dirty="0">
                <a:highlight>
                  <a:srgbClr val="FFFF00"/>
                </a:highlight>
              </a:rPr>
              <a:t>CHECK-IN</a:t>
            </a:r>
          </a:p>
        </p:txBody>
      </p:sp>
      <p:sp>
        <p:nvSpPr>
          <p:cNvPr id="31" name="Titolo 1">
            <a:extLst>
              <a:ext uri="{FF2B5EF4-FFF2-40B4-BE49-F238E27FC236}">
                <a16:creationId xmlns:a16="http://schemas.microsoft.com/office/drawing/2014/main" id="{668D0ED9-7DD1-574D-91EF-51544499407F}"/>
              </a:ext>
            </a:extLst>
          </p:cNvPr>
          <p:cNvSpPr txBox="1">
            <a:spLocks/>
          </p:cNvSpPr>
          <p:nvPr/>
        </p:nvSpPr>
        <p:spPr>
          <a:xfrm>
            <a:off x="1455705" y="4537716"/>
            <a:ext cx="2381837" cy="598424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sz="1200" b="1" dirty="0"/>
              <a:t>ADEMPIMENTI </a:t>
            </a:r>
          </a:p>
          <a:p>
            <a:r>
              <a:rPr lang="it-IT" sz="1200" b="1" dirty="0"/>
              <a:t>NORMATIVI</a:t>
            </a:r>
          </a:p>
        </p:txBody>
      </p:sp>
      <p:sp>
        <p:nvSpPr>
          <p:cNvPr id="32" name="Titolo 1">
            <a:extLst>
              <a:ext uri="{FF2B5EF4-FFF2-40B4-BE49-F238E27FC236}">
                <a16:creationId xmlns:a16="http://schemas.microsoft.com/office/drawing/2014/main" id="{8342C28E-8763-8B41-AF4B-042550F794DD}"/>
              </a:ext>
            </a:extLst>
          </p:cNvPr>
          <p:cNvSpPr txBox="1">
            <a:spLocks/>
          </p:cNvSpPr>
          <p:nvPr/>
        </p:nvSpPr>
        <p:spPr>
          <a:xfrm>
            <a:off x="3872399" y="4721189"/>
            <a:ext cx="2357985" cy="414951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sz="1200" b="1" dirty="0"/>
              <a:t>COMUNICAZIONE</a:t>
            </a:r>
          </a:p>
          <a:p>
            <a:r>
              <a:rPr lang="it-IT" sz="1200" b="1" dirty="0"/>
              <a:t> CON GLI OSPITI</a:t>
            </a:r>
          </a:p>
        </p:txBody>
      </p:sp>
      <p:sp>
        <p:nvSpPr>
          <p:cNvPr id="33" name="Titolo 1">
            <a:extLst>
              <a:ext uri="{FF2B5EF4-FFF2-40B4-BE49-F238E27FC236}">
                <a16:creationId xmlns:a16="http://schemas.microsoft.com/office/drawing/2014/main" id="{77DB21EA-46BC-AC48-9FDE-80392CBAA481}"/>
              </a:ext>
            </a:extLst>
          </p:cNvPr>
          <p:cNvSpPr txBox="1">
            <a:spLocks/>
          </p:cNvSpPr>
          <p:nvPr/>
        </p:nvSpPr>
        <p:spPr>
          <a:xfrm>
            <a:off x="1503205" y="3670814"/>
            <a:ext cx="1936261" cy="338745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sz="1200" b="1" dirty="0"/>
              <a:t>CHECK-OUT</a:t>
            </a:r>
          </a:p>
        </p:txBody>
      </p:sp>
      <p:sp>
        <p:nvSpPr>
          <p:cNvPr id="34" name="Titolo 1">
            <a:extLst>
              <a:ext uri="{FF2B5EF4-FFF2-40B4-BE49-F238E27FC236}">
                <a16:creationId xmlns:a16="http://schemas.microsoft.com/office/drawing/2014/main" id="{96249373-DF19-A449-A48E-BFBBC32A1C9E}"/>
              </a:ext>
            </a:extLst>
          </p:cNvPr>
          <p:cNvSpPr txBox="1">
            <a:spLocks/>
          </p:cNvSpPr>
          <p:nvPr/>
        </p:nvSpPr>
        <p:spPr>
          <a:xfrm>
            <a:off x="1901281" y="2660438"/>
            <a:ext cx="1936261" cy="338745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sz="1200" b="1" dirty="0"/>
              <a:t>REPORT</a:t>
            </a:r>
          </a:p>
        </p:txBody>
      </p:sp>
      <p:sp>
        <p:nvSpPr>
          <p:cNvPr id="35" name="Titolo 1">
            <a:extLst>
              <a:ext uri="{FF2B5EF4-FFF2-40B4-BE49-F238E27FC236}">
                <a16:creationId xmlns:a16="http://schemas.microsoft.com/office/drawing/2014/main" id="{F6A25111-23BB-B448-AC3A-2127EA7250E0}"/>
              </a:ext>
            </a:extLst>
          </p:cNvPr>
          <p:cNvSpPr txBox="1">
            <a:spLocks/>
          </p:cNvSpPr>
          <p:nvPr/>
        </p:nvSpPr>
        <p:spPr>
          <a:xfrm>
            <a:off x="1818712" y="930020"/>
            <a:ext cx="3981335" cy="561280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sz="2800" b="1" dirty="0"/>
              <a:t>BUSINESS LIFECYCLE</a:t>
            </a:r>
          </a:p>
        </p:txBody>
      </p:sp>
      <p:sp>
        <p:nvSpPr>
          <p:cNvPr id="20" name="Titolo 1">
            <a:extLst>
              <a:ext uri="{FF2B5EF4-FFF2-40B4-BE49-F238E27FC236}">
                <a16:creationId xmlns:a16="http://schemas.microsoft.com/office/drawing/2014/main" id="{D972E5A1-E48B-0641-9903-D93B7E8E191D}"/>
              </a:ext>
            </a:extLst>
          </p:cNvPr>
          <p:cNvSpPr txBox="1">
            <a:spLocks/>
          </p:cNvSpPr>
          <p:nvPr/>
        </p:nvSpPr>
        <p:spPr>
          <a:xfrm>
            <a:off x="5116645" y="646122"/>
            <a:ext cx="6723313" cy="853036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sz="3200" b="1" dirty="0"/>
              <a:t>CHECK-IN</a:t>
            </a:r>
          </a:p>
        </p:txBody>
      </p:sp>
      <p:sp>
        <p:nvSpPr>
          <p:cNvPr id="21" name="Titolo 1">
            <a:extLst>
              <a:ext uri="{FF2B5EF4-FFF2-40B4-BE49-F238E27FC236}">
                <a16:creationId xmlns:a16="http://schemas.microsoft.com/office/drawing/2014/main" id="{CA255386-DA53-D34F-8329-B09B0C8CBB24}"/>
              </a:ext>
            </a:extLst>
          </p:cNvPr>
          <p:cNvSpPr txBox="1">
            <a:spLocks/>
          </p:cNvSpPr>
          <p:nvPr/>
        </p:nvSpPr>
        <p:spPr>
          <a:xfrm>
            <a:off x="5706546" y="2785026"/>
            <a:ext cx="5664622" cy="200794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70000"/>
              </a:lnSpc>
            </a:pPr>
            <a:r>
              <a:rPr lang="it-IT" sz="2400" dirty="0"/>
              <a:t>RACCOLTA DATI DEGLI OSPITI</a:t>
            </a:r>
          </a:p>
          <a:p>
            <a:pPr>
              <a:lnSpc>
                <a:spcPct val="170000"/>
              </a:lnSpc>
            </a:pPr>
            <a:r>
              <a:rPr lang="it-IT" sz="2400" dirty="0"/>
              <a:t>TASSA DI SOGGIORNO</a:t>
            </a:r>
          </a:p>
          <a:p>
            <a:pPr>
              <a:lnSpc>
                <a:spcPct val="170000"/>
              </a:lnSpc>
            </a:pPr>
            <a:r>
              <a:rPr lang="it-IT" sz="2400" dirty="0"/>
              <a:t>SALDO PAGAMENTI</a:t>
            </a:r>
          </a:p>
        </p:txBody>
      </p:sp>
    </p:spTree>
    <p:extLst>
      <p:ext uri="{BB962C8B-B14F-4D97-AF65-F5344CB8AC3E}">
        <p14:creationId xmlns:p14="http://schemas.microsoft.com/office/powerpoint/2010/main" val="336541847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>
            <a:extLst>
              <a:ext uri="{FF2B5EF4-FFF2-40B4-BE49-F238E27FC236}">
                <a16:creationId xmlns:a16="http://schemas.microsoft.com/office/drawing/2014/main" id="{0CF3984F-F209-E545-A047-4BE68BF70539}"/>
              </a:ext>
            </a:extLst>
          </p:cNvPr>
          <p:cNvSpPr/>
          <p:nvPr/>
        </p:nvSpPr>
        <p:spPr>
          <a:xfrm>
            <a:off x="0" y="832207"/>
            <a:ext cx="6230384" cy="5100540"/>
          </a:xfrm>
          <a:prstGeom prst="rect">
            <a:avLst/>
          </a:prstGeom>
          <a:solidFill>
            <a:schemeClr val="bg2"/>
          </a:solidFill>
          <a:ln>
            <a:solidFill>
              <a:schemeClr val="bg2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6" name="Immagine 5">
            <a:extLst>
              <a:ext uri="{FF2B5EF4-FFF2-40B4-BE49-F238E27FC236}">
                <a16:creationId xmlns:a16="http://schemas.microsoft.com/office/drawing/2014/main" id="{D7E5E929-E4FB-C443-8474-6D1C2DCC930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26219" y="5932747"/>
            <a:ext cx="1184317" cy="620853"/>
          </a:xfrm>
          <a:prstGeom prst="rect">
            <a:avLst/>
          </a:prstGeom>
        </p:spPr>
      </p:pic>
      <p:sp>
        <p:nvSpPr>
          <p:cNvPr id="7" name="CasellaDiTesto 6">
            <a:extLst>
              <a:ext uri="{FF2B5EF4-FFF2-40B4-BE49-F238E27FC236}">
                <a16:creationId xmlns:a16="http://schemas.microsoft.com/office/drawing/2014/main" id="{F6F258A8-5263-444E-B1AF-0DE7290AD3C4}"/>
              </a:ext>
            </a:extLst>
          </p:cNvPr>
          <p:cNvSpPr txBox="1"/>
          <p:nvPr/>
        </p:nvSpPr>
        <p:spPr>
          <a:xfrm>
            <a:off x="170737" y="6243173"/>
            <a:ext cx="30039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dirty="0" err="1">
                <a:solidFill>
                  <a:schemeClr val="accent1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www.krossbooking.com</a:t>
            </a:r>
            <a:endParaRPr lang="it-IT" dirty="0">
              <a:solidFill>
                <a:schemeClr val="accent1">
                  <a:lumMod val="7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5" name="Ovale 14">
            <a:extLst>
              <a:ext uri="{FF2B5EF4-FFF2-40B4-BE49-F238E27FC236}">
                <a16:creationId xmlns:a16="http://schemas.microsoft.com/office/drawing/2014/main" id="{A5164B37-5539-9B4F-B5F6-F055E1A1C3FC}"/>
              </a:ext>
            </a:extLst>
          </p:cNvPr>
          <p:cNvSpPr/>
          <p:nvPr/>
        </p:nvSpPr>
        <p:spPr>
          <a:xfrm>
            <a:off x="2820138" y="2708208"/>
            <a:ext cx="2084765" cy="2084765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6" name="Titolo 1">
            <a:extLst>
              <a:ext uri="{FF2B5EF4-FFF2-40B4-BE49-F238E27FC236}">
                <a16:creationId xmlns:a16="http://schemas.microsoft.com/office/drawing/2014/main" id="{57978D9C-0DB2-2842-9E63-A8587CAD6A4C}"/>
              </a:ext>
            </a:extLst>
          </p:cNvPr>
          <p:cNvSpPr txBox="1">
            <a:spLocks/>
          </p:cNvSpPr>
          <p:nvPr/>
        </p:nvSpPr>
        <p:spPr>
          <a:xfrm>
            <a:off x="2881235" y="2275460"/>
            <a:ext cx="1936258" cy="21576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sz="1200" b="1" dirty="0"/>
              <a:t>PIANIFICAZIONE</a:t>
            </a:r>
          </a:p>
        </p:txBody>
      </p:sp>
      <p:sp>
        <p:nvSpPr>
          <p:cNvPr id="17" name="Titolo 1">
            <a:extLst>
              <a:ext uri="{FF2B5EF4-FFF2-40B4-BE49-F238E27FC236}">
                <a16:creationId xmlns:a16="http://schemas.microsoft.com/office/drawing/2014/main" id="{B52B37BE-9BAD-6F45-B11F-6583459B9F11}"/>
              </a:ext>
            </a:extLst>
          </p:cNvPr>
          <p:cNvSpPr txBox="1">
            <a:spLocks/>
          </p:cNvSpPr>
          <p:nvPr/>
        </p:nvSpPr>
        <p:spPr>
          <a:xfrm>
            <a:off x="4001617" y="2660438"/>
            <a:ext cx="1936261" cy="338745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sz="1200" b="1" dirty="0"/>
              <a:t>DISTRIBUZIONE</a:t>
            </a:r>
          </a:p>
        </p:txBody>
      </p:sp>
      <p:sp>
        <p:nvSpPr>
          <p:cNvPr id="29" name="Titolo 1">
            <a:extLst>
              <a:ext uri="{FF2B5EF4-FFF2-40B4-BE49-F238E27FC236}">
                <a16:creationId xmlns:a16="http://schemas.microsoft.com/office/drawing/2014/main" id="{704DDCCA-A99C-BE47-8D99-6E49295A2460}"/>
              </a:ext>
            </a:extLst>
          </p:cNvPr>
          <p:cNvSpPr txBox="1">
            <a:spLocks/>
          </p:cNvSpPr>
          <p:nvPr/>
        </p:nvSpPr>
        <p:spPr>
          <a:xfrm>
            <a:off x="4371544" y="3783343"/>
            <a:ext cx="1936256" cy="22547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sz="1200" b="1" dirty="0"/>
              <a:t>PRENOTAZIONE</a:t>
            </a:r>
          </a:p>
        </p:txBody>
      </p:sp>
      <p:sp>
        <p:nvSpPr>
          <p:cNvPr id="30" name="Titolo 1">
            <a:extLst>
              <a:ext uri="{FF2B5EF4-FFF2-40B4-BE49-F238E27FC236}">
                <a16:creationId xmlns:a16="http://schemas.microsoft.com/office/drawing/2014/main" id="{E5EF9949-704B-0346-B656-90C59F268E63}"/>
              </a:ext>
            </a:extLst>
          </p:cNvPr>
          <p:cNvSpPr txBox="1">
            <a:spLocks/>
          </p:cNvSpPr>
          <p:nvPr/>
        </p:nvSpPr>
        <p:spPr>
          <a:xfrm>
            <a:off x="2894389" y="5075834"/>
            <a:ext cx="1936261" cy="338745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sz="1300" b="1" dirty="0"/>
              <a:t>CHECK-IN</a:t>
            </a:r>
          </a:p>
        </p:txBody>
      </p:sp>
      <p:sp>
        <p:nvSpPr>
          <p:cNvPr id="31" name="Titolo 1">
            <a:extLst>
              <a:ext uri="{FF2B5EF4-FFF2-40B4-BE49-F238E27FC236}">
                <a16:creationId xmlns:a16="http://schemas.microsoft.com/office/drawing/2014/main" id="{668D0ED9-7DD1-574D-91EF-51544499407F}"/>
              </a:ext>
            </a:extLst>
          </p:cNvPr>
          <p:cNvSpPr txBox="1">
            <a:spLocks/>
          </p:cNvSpPr>
          <p:nvPr/>
        </p:nvSpPr>
        <p:spPr>
          <a:xfrm>
            <a:off x="1455705" y="4537716"/>
            <a:ext cx="2381837" cy="598424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sz="1200" b="1" dirty="0">
                <a:highlight>
                  <a:srgbClr val="FFFF00"/>
                </a:highlight>
              </a:rPr>
              <a:t>ADEMPIMENTI </a:t>
            </a:r>
          </a:p>
          <a:p>
            <a:r>
              <a:rPr lang="it-IT" sz="1200" b="1" dirty="0">
                <a:highlight>
                  <a:srgbClr val="FFFF00"/>
                </a:highlight>
              </a:rPr>
              <a:t>NORMATIVI</a:t>
            </a:r>
          </a:p>
        </p:txBody>
      </p:sp>
      <p:sp>
        <p:nvSpPr>
          <p:cNvPr id="32" name="Titolo 1">
            <a:extLst>
              <a:ext uri="{FF2B5EF4-FFF2-40B4-BE49-F238E27FC236}">
                <a16:creationId xmlns:a16="http://schemas.microsoft.com/office/drawing/2014/main" id="{8342C28E-8763-8B41-AF4B-042550F794DD}"/>
              </a:ext>
            </a:extLst>
          </p:cNvPr>
          <p:cNvSpPr txBox="1">
            <a:spLocks/>
          </p:cNvSpPr>
          <p:nvPr/>
        </p:nvSpPr>
        <p:spPr>
          <a:xfrm>
            <a:off x="3872399" y="4721189"/>
            <a:ext cx="2357985" cy="414951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sz="1200" b="1" dirty="0"/>
              <a:t>COMUNICAZIONE</a:t>
            </a:r>
          </a:p>
          <a:p>
            <a:r>
              <a:rPr lang="it-IT" sz="1200" b="1" dirty="0"/>
              <a:t> CON GLI OSPITI</a:t>
            </a:r>
          </a:p>
        </p:txBody>
      </p:sp>
      <p:sp>
        <p:nvSpPr>
          <p:cNvPr id="33" name="Titolo 1">
            <a:extLst>
              <a:ext uri="{FF2B5EF4-FFF2-40B4-BE49-F238E27FC236}">
                <a16:creationId xmlns:a16="http://schemas.microsoft.com/office/drawing/2014/main" id="{77DB21EA-46BC-AC48-9FDE-80392CBAA481}"/>
              </a:ext>
            </a:extLst>
          </p:cNvPr>
          <p:cNvSpPr txBox="1">
            <a:spLocks/>
          </p:cNvSpPr>
          <p:nvPr/>
        </p:nvSpPr>
        <p:spPr>
          <a:xfrm>
            <a:off x="1503205" y="3670814"/>
            <a:ext cx="1936261" cy="338745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sz="1200" b="1" dirty="0"/>
              <a:t>CHECK-OUT</a:t>
            </a:r>
          </a:p>
        </p:txBody>
      </p:sp>
      <p:sp>
        <p:nvSpPr>
          <p:cNvPr id="34" name="Titolo 1">
            <a:extLst>
              <a:ext uri="{FF2B5EF4-FFF2-40B4-BE49-F238E27FC236}">
                <a16:creationId xmlns:a16="http://schemas.microsoft.com/office/drawing/2014/main" id="{96249373-DF19-A449-A48E-BFBBC32A1C9E}"/>
              </a:ext>
            </a:extLst>
          </p:cNvPr>
          <p:cNvSpPr txBox="1">
            <a:spLocks/>
          </p:cNvSpPr>
          <p:nvPr/>
        </p:nvSpPr>
        <p:spPr>
          <a:xfrm>
            <a:off x="1901281" y="2660438"/>
            <a:ext cx="1936261" cy="338745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sz="1200" b="1" dirty="0"/>
              <a:t>REPORT</a:t>
            </a:r>
          </a:p>
        </p:txBody>
      </p:sp>
      <p:sp>
        <p:nvSpPr>
          <p:cNvPr id="35" name="Titolo 1">
            <a:extLst>
              <a:ext uri="{FF2B5EF4-FFF2-40B4-BE49-F238E27FC236}">
                <a16:creationId xmlns:a16="http://schemas.microsoft.com/office/drawing/2014/main" id="{F6A25111-23BB-B448-AC3A-2127EA7250E0}"/>
              </a:ext>
            </a:extLst>
          </p:cNvPr>
          <p:cNvSpPr txBox="1">
            <a:spLocks/>
          </p:cNvSpPr>
          <p:nvPr/>
        </p:nvSpPr>
        <p:spPr>
          <a:xfrm>
            <a:off x="1818712" y="930020"/>
            <a:ext cx="3981335" cy="561280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sz="2800" b="1" dirty="0"/>
              <a:t>BUSINESS LIFECYCLE</a:t>
            </a:r>
          </a:p>
        </p:txBody>
      </p:sp>
      <p:sp>
        <p:nvSpPr>
          <p:cNvPr id="18" name="Titolo 1">
            <a:extLst>
              <a:ext uri="{FF2B5EF4-FFF2-40B4-BE49-F238E27FC236}">
                <a16:creationId xmlns:a16="http://schemas.microsoft.com/office/drawing/2014/main" id="{396968D8-B77A-834B-B864-70D26346FB06}"/>
              </a:ext>
            </a:extLst>
          </p:cNvPr>
          <p:cNvSpPr txBox="1">
            <a:spLocks/>
          </p:cNvSpPr>
          <p:nvPr/>
        </p:nvSpPr>
        <p:spPr>
          <a:xfrm>
            <a:off x="5468687" y="646122"/>
            <a:ext cx="6723313" cy="853036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sz="3200" b="1" dirty="0"/>
              <a:t>ADEMPIMENTI NORMATIVI</a:t>
            </a:r>
          </a:p>
        </p:txBody>
      </p:sp>
      <p:sp>
        <p:nvSpPr>
          <p:cNvPr id="19" name="Titolo 1">
            <a:extLst>
              <a:ext uri="{FF2B5EF4-FFF2-40B4-BE49-F238E27FC236}">
                <a16:creationId xmlns:a16="http://schemas.microsoft.com/office/drawing/2014/main" id="{6DAE24A1-C420-7240-82AC-78E6514B1D76}"/>
              </a:ext>
            </a:extLst>
          </p:cNvPr>
          <p:cNvSpPr txBox="1">
            <a:spLocks/>
          </p:cNvSpPr>
          <p:nvPr/>
        </p:nvSpPr>
        <p:spPr>
          <a:xfrm>
            <a:off x="6058588" y="2785026"/>
            <a:ext cx="5664622" cy="200794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70000"/>
              </a:lnSpc>
            </a:pPr>
            <a:r>
              <a:rPr lang="it-IT" sz="2400" dirty="0"/>
              <a:t>ALLOGGIATIWEB</a:t>
            </a:r>
          </a:p>
          <a:p>
            <a:pPr>
              <a:lnSpc>
                <a:spcPct val="170000"/>
              </a:lnSpc>
            </a:pPr>
            <a:r>
              <a:rPr lang="it-IT" sz="2400" dirty="0"/>
              <a:t>ISTAT </a:t>
            </a:r>
          </a:p>
          <a:p>
            <a:pPr>
              <a:lnSpc>
                <a:spcPct val="170000"/>
              </a:lnSpc>
            </a:pPr>
            <a:r>
              <a:rPr lang="it-IT" sz="2400" dirty="0"/>
              <a:t>CITY TAX</a:t>
            </a:r>
          </a:p>
        </p:txBody>
      </p:sp>
    </p:spTree>
    <p:extLst>
      <p:ext uri="{BB962C8B-B14F-4D97-AF65-F5344CB8AC3E}">
        <p14:creationId xmlns:p14="http://schemas.microsoft.com/office/powerpoint/2010/main" val="401698686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>
            <a:extLst>
              <a:ext uri="{FF2B5EF4-FFF2-40B4-BE49-F238E27FC236}">
                <a16:creationId xmlns:a16="http://schemas.microsoft.com/office/drawing/2014/main" id="{0CF3984F-F209-E545-A047-4BE68BF70539}"/>
              </a:ext>
            </a:extLst>
          </p:cNvPr>
          <p:cNvSpPr/>
          <p:nvPr/>
        </p:nvSpPr>
        <p:spPr>
          <a:xfrm>
            <a:off x="0" y="832207"/>
            <a:ext cx="6230384" cy="5100540"/>
          </a:xfrm>
          <a:prstGeom prst="rect">
            <a:avLst/>
          </a:prstGeom>
          <a:solidFill>
            <a:schemeClr val="bg2"/>
          </a:solidFill>
          <a:ln>
            <a:solidFill>
              <a:schemeClr val="bg2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6" name="Immagine 5">
            <a:extLst>
              <a:ext uri="{FF2B5EF4-FFF2-40B4-BE49-F238E27FC236}">
                <a16:creationId xmlns:a16="http://schemas.microsoft.com/office/drawing/2014/main" id="{D7E5E929-E4FB-C443-8474-6D1C2DCC930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26219" y="5932747"/>
            <a:ext cx="1184317" cy="620853"/>
          </a:xfrm>
          <a:prstGeom prst="rect">
            <a:avLst/>
          </a:prstGeom>
        </p:spPr>
      </p:pic>
      <p:sp>
        <p:nvSpPr>
          <p:cNvPr id="7" name="CasellaDiTesto 6">
            <a:extLst>
              <a:ext uri="{FF2B5EF4-FFF2-40B4-BE49-F238E27FC236}">
                <a16:creationId xmlns:a16="http://schemas.microsoft.com/office/drawing/2014/main" id="{F6F258A8-5263-444E-B1AF-0DE7290AD3C4}"/>
              </a:ext>
            </a:extLst>
          </p:cNvPr>
          <p:cNvSpPr txBox="1"/>
          <p:nvPr/>
        </p:nvSpPr>
        <p:spPr>
          <a:xfrm>
            <a:off x="170737" y="6243173"/>
            <a:ext cx="30039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dirty="0" err="1">
                <a:solidFill>
                  <a:schemeClr val="accent1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www.krossbooking.com</a:t>
            </a:r>
            <a:endParaRPr lang="it-IT" dirty="0">
              <a:solidFill>
                <a:schemeClr val="accent1">
                  <a:lumMod val="7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5" name="Ovale 14">
            <a:extLst>
              <a:ext uri="{FF2B5EF4-FFF2-40B4-BE49-F238E27FC236}">
                <a16:creationId xmlns:a16="http://schemas.microsoft.com/office/drawing/2014/main" id="{A5164B37-5539-9B4F-B5F6-F055E1A1C3FC}"/>
              </a:ext>
            </a:extLst>
          </p:cNvPr>
          <p:cNvSpPr/>
          <p:nvPr/>
        </p:nvSpPr>
        <p:spPr>
          <a:xfrm>
            <a:off x="2820138" y="2708208"/>
            <a:ext cx="2084765" cy="2084765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6" name="Titolo 1">
            <a:extLst>
              <a:ext uri="{FF2B5EF4-FFF2-40B4-BE49-F238E27FC236}">
                <a16:creationId xmlns:a16="http://schemas.microsoft.com/office/drawing/2014/main" id="{57978D9C-0DB2-2842-9E63-A8587CAD6A4C}"/>
              </a:ext>
            </a:extLst>
          </p:cNvPr>
          <p:cNvSpPr txBox="1">
            <a:spLocks/>
          </p:cNvSpPr>
          <p:nvPr/>
        </p:nvSpPr>
        <p:spPr>
          <a:xfrm>
            <a:off x="2881235" y="2275460"/>
            <a:ext cx="1936258" cy="21576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sz="1200" b="1" dirty="0"/>
              <a:t>PIANIFICAZIONE</a:t>
            </a:r>
          </a:p>
        </p:txBody>
      </p:sp>
      <p:sp>
        <p:nvSpPr>
          <p:cNvPr id="17" name="Titolo 1">
            <a:extLst>
              <a:ext uri="{FF2B5EF4-FFF2-40B4-BE49-F238E27FC236}">
                <a16:creationId xmlns:a16="http://schemas.microsoft.com/office/drawing/2014/main" id="{B52B37BE-9BAD-6F45-B11F-6583459B9F11}"/>
              </a:ext>
            </a:extLst>
          </p:cNvPr>
          <p:cNvSpPr txBox="1">
            <a:spLocks/>
          </p:cNvSpPr>
          <p:nvPr/>
        </p:nvSpPr>
        <p:spPr>
          <a:xfrm>
            <a:off x="4001617" y="2660438"/>
            <a:ext cx="1936261" cy="338745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sz="1200" b="1" dirty="0"/>
              <a:t>DISTRIBUZIONE</a:t>
            </a:r>
          </a:p>
        </p:txBody>
      </p:sp>
      <p:sp>
        <p:nvSpPr>
          <p:cNvPr id="29" name="Titolo 1">
            <a:extLst>
              <a:ext uri="{FF2B5EF4-FFF2-40B4-BE49-F238E27FC236}">
                <a16:creationId xmlns:a16="http://schemas.microsoft.com/office/drawing/2014/main" id="{704DDCCA-A99C-BE47-8D99-6E49295A2460}"/>
              </a:ext>
            </a:extLst>
          </p:cNvPr>
          <p:cNvSpPr txBox="1">
            <a:spLocks/>
          </p:cNvSpPr>
          <p:nvPr/>
        </p:nvSpPr>
        <p:spPr>
          <a:xfrm>
            <a:off x="4371544" y="3783343"/>
            <a:ext cx="1936256" cy="22547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sz="1200" b="1" dirty="0"/>
              <a:t>PRENOTAZIONE</a:t>
            </a:r>
          </a:p>
        </p:txBody>
      </p:sp>
      <p:sp>
        <p:nvSpPr>
          <p:cNvPr id="30" name="Titolo 1">
            <a:extLst>
              <a:ext uri="{FF2B5EF4-FFF2-40B4-BE49-F238E27FC236}">
                <a16:creationId xmlns:a16="http://schemas.microsoft.com/office/drawing/2014/main" id="{E5EF9949-704B-0346-B656-90C59F268E63}"/>
              </a:ext>
            </a:extLst>
          </p:cNvPr>
          <p:cNvSpPr txBox="1">
            <a:spLocks/>
          </p:cNvSpPr>
          <p:nvPr/>
        </p:nvSpPr>
        <p:spPr>
          <a:xfrm>
            <a:off x="2894389" y="5075834"/>
            <a:ext cx="1936261" cy="338745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sz="1300" b="1" dirty="0"/>
              <a:t>CHECK-IN</a:t>
            </a:r>
          </a:p>
        </p:txBody>
      </p:sp>
      <p:sp>
        <p:nvSpPr>
          <p:cNvPr id="31" name="Titolo 1">
            <a:extLst>
              <a:ext uri="{FF2B5EF4-FFF2-40B4-BE49-F238E27FC236}">
                <a16:creationId xmlns:a16="http://schemas.microsoft.com/office/drawing/2014/main" id="{668D0ED9-7DD1-574D-91EF-51544499407F}"/>
              </a:ext>
            </a:extLst>
          </p:cNvPr>
          <p:cNvSpPr txBox="1">
            <a:spLocks/>
          </p:cNvSpPr>
          <p:nvPr/>
        </p:nvSpPr>
        <p:spPr>
          <a:xfrm>
            <a:off x="1455705" y="4537716"/>
            <a:ext cx="2381837" cy="598424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sz="1200" b="1" dirty="0"/>
              <a:t>ADEMPIMENTI </a:t>
            </a:r>
          </a:p>
          <a:p>
            <a:r>
              <a:rPr lang="it-IT" sz="1200" b="1" dirty="0"/>
              <a:t>NORMATIVI</a:t>
            </a:r>
          </a:p>
        </p:txBody>
      </p:sp>
      <p:sp>
        <p:nvSpPr>
          <p:cNvPr id="32" name="Titolo 1">
            <a:extLst>
              <a:ext uri="{FF2B5EF4-FFF2-40B4-BE49-F238E27FC236}">
                <a16:creationId xmlns:a16="http://schemas.microsoft.com/office/drawing/2014/main" id="{8342C28E-8763-8B41-AF4B-042550F794DD}"/>
              </a:ext>
            </a:extLst>
          </p:cNvPr>
          <p:cNvSpPr txBox="1">
            <a:spLocks/>
          </p:cNvSpPr>
          <p:nvPr/>
        </p:nvSpPr>
        <p:spPr>
          <a:xfrm>
            <a:off x="3872399" y="4721189"/>
            <a:ext cx="2357985" cy="414951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sz="1200" b="1" dirty="0"/>
              <a:t>COMUNICAZIONE</a:t>
            </a:r>
          </a:p>
          <a:p>
            <a:r>
              <a:rPr lang="it-IT" sz="1200" b="1" dirty="0"/>
              <a:t> CON GLI OSPITI</a:t>
            </a:r>
          </a:p>
        </p:txBody>
      </p:sp>
      <p:sp>
        <p:nvSpPr>
          <p:cNvPr id="33" name="Titolo 1">
            <a:extLst>
              <a:ext uri="{FF2B5EF4-FFF2-40B4-BE49-F238E27FC236}">
                <a16:creationId xmlns:a16="http://schemas.microsoft.com/office/drawing/2014/main" id="{77DB21EA-46BC-AC48-9FDE-80392CBAA481}"/>
              </a:ext>
            </a:extLst>
          </p:cNvPr>
          <p:cNvSpPr txBox="1">
            <a:spLocks/>
          </p:cNvSpPr>
          <p:nvPr/>
        </p:nvSpPr>
        <p:spPr>
          <a:xfrm>
            <a:off x="1503205" y="3670814"/>
            <a:ext cx="1936261" cy="338745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sz="1200" b="1" dirty="0">
                <a:highlight>
                  <a:srgbClr val="FFFF00"/>
                </a:highlight>
              </a:rPr>
              <a:t>CHECK-OUT</a:t>
            </a:r>
          </a:p>
        </p:txBody>
      </p:sp>
      <p:sp>
        <p:nvSpPr>
          <p:cNvPr id="34" name="Titolo 1">
            <a:extLst>
              <a:ext uri="{FF2B5EF4-FFF2-40B4-BE49-F238E27FC236}">
                <a16:creationId xmlns:a16="http://schemas.microsoft.com/office/drawing/2014/main" id="{96249373-DF19-A449-A48E-BFBBC32A1C9E}"/>
              </a:ext>
            </a:extLst>
          </p:cNvPr>
          <p:cNvSpPr txBox="1">
            <a:spLocks/>
          </p:cNvSpPr>
          <p:nvPr/>
        </p:nvSpPr>
        <p:spPr>
          <a:xfrm>
            <a:off x="1901281" y="2660438"/>
            <a:ext cx="1936261" cy="338745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sz="1200" b="1" dirty="0"/>
              <a:t>REPORT</a:t>
            </a:r>
          </a:p>
        </p:txBody>
      </p:sp>
      <p:sp>
        <p:nvSpPr>
          <p:cNvPr id="35" name="Titolo 1">
            <a:extLst>
              <a:ext uri="{FF2B5EF4-FFF2-40B4-BE49-F238E27FC236}">
                <a16:creationId xmlns:a16="http://schemas.microsoft.com/office/drawing/2014/main" id="{F6A25111-23BB-B448-AC3A-2127EA7250E0}"/>
              </a:ext>
            </a:extLst>
          </p:cNvPr>
          <p:cNvSpPr txBox="1">
            <a:spLocks/>
          </p:cNvSpPr>
          <p:nvPr/>
        </p:nvSpPr>
        <p:spPr>
          <a:xfrm>
            <a:off x="1818712" y="930020"/>
            <a:ext cx="3981335" cy="561280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sz="2800" b="1" dirty="0"/>
              <a:t>BUSINESS LIFECYCLE</a:t>
            </a:r>
          </a:p>
        </p:txBody>
      </p:sp>
      <p:sp>
        <p:nvSpPr>
          <p:cNvPr id="20" name="Titolo 1">
            <a:extLst>
              <a:ext uri="{FF2B5EF4-FFF2-40B4-BE49-F238E27FC236}">
                <a16:creationId xmlns:a16="http://schemas.microsoft.com/office/drawing/2014/main" id="{D04A7F4A-7F6B-3D4A-810C-F6695F75AAD1}"/>
              </a:ext>
            </a:extLst>
          </p:cNvPr>
          <p:cNvSpPr txBox="1">
            <a:spLocks/>
          </p:cNvSpPr>
          <p:nvPr/>
        </p:nvSpPr>
        <p:spPr>
          <a:xfrm>
            <a:off x="5582001" y="688395"/>
            <a:ext cx="6723313" cy="853036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sz="3200" b="1" dirty="0"/>
              <a:t>CHECK OUT</a:t>
            </a:r>
          </a:p>
        </p:txBody>
      </p:sp>
      <p:sp>
        <p:nvSpPr>
          <p:cNvPr id="21" name="Titolo 1">
            <a:extLst>
              <a:ext uri="{FF2B5EF4-FFF2-40B4-BE49-F238E27FC236}">
                <a16:creationId xmlns:a16="http://schemas.microsoft.com/office/drawing/2014/main" id="{CAD31DEC-1B5F-9442-90CC-2BEA083601AD}"/>
              </a:ext>
            </a:extLst>
          </p:cNvPr>
          <p:cNvSpPr txBox="1">
            <a:spLocks/>
          </p:cNvSpPr>
          <p:nvPr/>
        </p:nvSpPr>
        <p:spPr>
          <a:xfrm>
            <a:off x="6657680" y="2812513"/>
            <a:ext cx="4632410" cy="1716601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85000"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70000"/>
              </a:lnSpc>
            </a:pPr>
            <a:r>
              <a:rPr lang="it-IT" sz="2400" dirty="0"/>
              <a:t>STATO DELL’ APPARTAMENTO/CAMERA</a:t>
            </a:r>
          </a:p>
          <a:p>
            <a:pPr>
              <a:lnSpc>
                <a:spcPct val="170000"/>
              </a:lnSpc>
            </a:pPr>
            <a:r>
              <a:rPr lang="it-IT" sz="2400" dirty="0"/>
              <a:t>GESTIONE DELLE PULIZIE</a:t>
            </a:r>
          </a:p>
          <a:p>
            <a:pPr>
              <a:lnSpc>
                <a:spcPct val="170000"/>
              </a:lnSpc>
            </a:pPr>
            <a:r>
              <a:rPr lang="it-IT" sz="2400" dirty="0"/>
              <a:t>PREPARAZIONE PER IL PROSSIMO ARRIVO</a:t>
            </a:r>
          </a:p>
        </p:txBody>
      </p:sp>
    </p:spTree>
    <p:extLst>
      <p:ext uri="{BB962C8B-B14F-4D97-AF65-F5344CB8AC3E}">
        <p14:creationId xmlns:p14="http://schemas.microsoft.com/office/powerpoint/2010/main" val="248841709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>
            <a:extLst>
              <a:ext uri="{FF2B5EF4-FFF2-40B4-BE49-F238E27FC236}">
                <a16:creationId xmlns:a16="http://schemas.microsoft.com/office/drawing/2014/main" id="{0CF3984F-F209-E545-A047-4BE68BF70539}"/>
              </a:ext>
            </a:extLst>
          </p:cNvPr>
          <p:cNvSpPr/>
          <p:nvPr/>
        </p:nvSpPr>
        <p:spPr>
          <a:xfrm>
            <a:off x="0" y="832207"/>
            <a:ext cx="6230384" cy="5100540"/>
          </a:xfrm>
          <a:prstGeom prst="rect">
            <a:avLst/>
          </a:prstGeom>
          <a:solidFill>
            <a:schemeClr val="bg2"/>
          </a:solidFill>
          <a:ln>
            <a:solidFill>
              <a:schemeClr val="bg2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6" name="Immagine 5">
            <a:extLst>
              <a:ext uri="{FF2B5EF4-FFF2-40B4-BE49-F238E27FC236}">
                <a16:creationId xmlns:a16="http://schemas.microsoft.com/office/drawing/2014/main" id="{D7E5E929-E4FB-C443-8474-6D1C2DCC930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26219" y="5932747"/>
            <a:ext cx="1184317" cy="620853"/>
          </a:xfrm>
          <a:prstGeom prst="rect">
            <a:avLst/>
          </a:prstGeom>
        </p:spPr>
      </p:pic>
      <p:sp>
        <p:nvSpPr>
          <p:cNvPr id="7" name="CasellaDiTesto 6">
            <a:extLst>
              <a:ext uri="{FF2B5EF4-FFF2-40B4-BE49-F238E27FC236}">
                <a16:creationId xmlns:a16="http://schemas.microsoft.com/office/drawing/2014/main" id="{F6F258A8-5263-444E-B1AF-0DE7290AD3C4}"/>
              </a:ext>
            </a:extLst>
          </p:cNvPr>
          <p:cNvSpPr txBox="1"/>
          <p:nvPr/>
        </p:nvSpPr>
        <p:spPr>
          <a:xfrm>
            <a:off x="170737" y="6243173"/>
            <a:ext cx="30039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dirty="0" err="1">
                <a:solidFill>
                  <a:schemeClr val="accent1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www.krossbooking.com</a:t>
            </a:r>
            <a:endParaRPr lang="it-IT" dirty="0">
              <a:solidFill>
                <a:schemeClr val="accent1">
                  <a:lumMod val="7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5" name="Ovale 14">
            <a:extLst>
              <a:ext uri="{FF2B5EF4-FFF2-40B4-BE49-F238E27FC236}">
                <a16:creationId xmlns:a16="http://schemas.microsoft.com/office/drawing/2014/main" id="{A5164B37-5539-9B4F-B5F6-F055E1A1C3FC}"/>
              </a:ext>
            </a:extLst>
          </p:cNvPr>
          <p:cNvSpPr/>
          <p:nvPr/>
        </p:nvSpPr>
        <p:spPr>
          <a:xfrm>
            <a:off x="2820138" y="2708208"/>
            <a:ext cx="2084765" cy="2084765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6" name="Titolo 1">
            <a:extLst>
              <a:ext uri="{FF2B5EF4-FFF2-40B4-BE49-F238E27FC236}">
                <a16:creationId xmlns:a16="http://schemas.microsoft.com/office/drawing/2014/main" id="{57978D9C-0DB2-2842-9E63-A8587CAD6A4C}"/>
              </a:ext>
            </a:extLst>
          </p:cNvPr>
          <p:cNvSpPr txBox="1">
            <a:spLocks/>
          </p:cNvSpPr>
          <p:nvPr/>
        </p:nvSpPr>
        <p:spPr>
          <a:xfrm>
            <a:off x="2881235" y="2275460"/>
            <a:ext cx="1936258" cy="21576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sz="1200" b="1" dirty="0"/>
              <a:t>PIANIFICAZIONE</a:t>
            </a:r>
          </a:p>
        </p:txBody>
      </p:sp>
      <p:sp>
        <p:nvSpPr>
          <p:cNvPr id="17" name="Titolo 1">
            <a:extLst>
              <a:ext uri="{FF2B5EF4-FFF2-40B4-BE49-F238E27FC236}">
                <a16:creationId xmlns:a16="http://schemas.microsoft.com/office/drawing/2014/main" id="{B52B37BE-9BAD-6F45-B11F-6583459B9F11}"/>
              </a:ext>
            </a:extLst>
          </p:cNvPr>
          <p:cNvSpPr txBox="1">
            <a:spLocks/>
          </p:cNvSpPr>
          <p:nvPr/>
        </p:nvSpPr>
        <p:spPr>
          <a:xfrm>
            <a:off x="4001617" y="2660438"/>
            <a:ext cx="1936261" cy="338745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sz="1200" b="1" dirty="0"/>
              <a:t>DISTRIBUZIONE</a:t>
            </a:r>
          </a:p>
        </p:txBody>
      </p:sp>
      <p:sp>
        <p:nvSpPr>
          <p:cNvPr id="29" name="Titolo 1">
            <a:extLst>
              <a:ext uri="{FF2B5EF4-FFF2-40B4-BE49-F238E27FC236}">
                <a16:creationId xmlns:a16="http://schemas.microsoft.com/office/drawing/2014/main" id="{704DDCCA-A99C-BE47-8D99-6E49295A2460}"/>
              </a:ext>
            </a:extLst>
          </p:cNvPr>
          <p:cNvSpPr txBox="1">
            <a:spLocks/>
          </p:cNvSpPr>
          <p:nvPr/>
        </p:nvSpPr>
        <p:spPr>
          <a:xfrm>
            <a:off x="4371544" y="3783343"/>
            <a:ext cx="1936256" cy="22547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sz="1200" b="1" dirty="0"/>
              <a:t>PRENOTAZIONE</a:t>
            </a:r>
          </a:p>
        </p:txBody>
      </p:sp>
      <p:sp>
        <p:nvSpPr>
          <p:cNvPr id="30" name="Titolo 1">
            <a:extLst>
              <a:ext uri="{FF2B5EF4-FFF2-40B4-BE49-F238E27FC236}">
                <a16:creationId xmlns:a16="http://schemas.microsoft.com/office/drawing/2014/main" id="{E5EF9949-704B-0346-B656-90C59F268E63}"/>
              </a:ext>
            </a:extLst>
          </p:cNvPr>
          <p:cNvSpPr txBox="1">
            <a:spLocks/>
          </p:cNvSpPr>
          <p:nvPr/>
        </p:nvSpPr>
        <p:spPr>
          <a:xfrm>
            <a:off x="2894389" y="5075834"/>
            <a:ext cx="1936261" cy="338745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sz="1300" b="1" dirty="0"/>
              <a:t>CHECK-IN</a:t>
            </a:r>
          </a:p>
        </p:txBody>
      </p:sp>
      <p:sp>
        <p:nvSpPr>
          <p:cNvPr id="31" name="Titolo 1">
            <a:extLst>
              <a:ext uri="{FF2B5EF4-FFF2-40B4-BE49-F238E27FC236}">
                <a16:creationId xmlns:a16="http://schemas.microsoft.com/office/drawing/2014/main" id="{668D0ED9-7DD1-574D-91EF-51544499407F}"/>
              </a:ext>
            </a:extLst>
          </p:cNvPr>
          <p:cNvSpPr txBox="1">
            <a:spLocks/>
          </p:cNvSpPr>
          <p:nvPr/>
        </p:nvSpPr>
        <p:spPr>
          <a:xfrm>
            <a:off x="1455705" y="4537716"/>
            <a:ext cx="2381837" cy="598424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sz="1200" b="1" dirty="0"/>
              <a:t>ADEMPIMENTI </a:t>
            </a:r>
          </a:p>
          <a:p>
            <a:r>
              <a:rPr lang="it-IT" sz="1200" b="1" dirty="0"/>
              <a:t>NORMATIVI</a:t>
            </a:r>
          </a:p>
        </p:txBody>
      </p:sp>
      <p:sp>
        <p:nvSpPr>
          <p:cNvPr id="32" name="Titolo 1">
            <a:extLst>
              <a:ext uri="{FF2B5EF4-FFF2-40B4-BE49-F238E27FC236}">
                <a16:creationId xmlns:a16="http://schemas.microsoft.com/office/drawing/2014/main" id="{8342C28E-8763-8B41-AF4B-042550F794DD}"/>
              </a:ext>
            </a:extLst>
          </p:cNvPr>
          <p:cNvSpPr txBox="1">
            <a:spLocks/>
          </p:cNvSpPr>
          <p:nvPr/>
        </p:nvSpPr>
        <p:spPr>
          <a:xfrm>
            <a:off x="3872399" y="4721189"/>
            <a:ext cx="2357985" cy="414951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sz="1200" b="1" dirty="0"/>
              <a:t>COMUNICAZIONE</a:t>
            </a:r>
          </a:p>
          <a:p>
            <a:r>
              <a:rPr lang="it-IT" sz="1200" b="1" dirty="0"/>
              <a:t> CON GLI OSPITI</a:t>
            </a:r>
          </a:p>
        </p:txBody>
      </p:sp>
      <p:sp>
        <p:nvSpPr>
          <p:cNvPr id="33" name="Titolo 1">
            <a:extLst>
              <a:ext uri="{FF2B5EF4-FFF2-40B4-BE49-F238E27FC236}">
                <a16:creationId xmlns:a16="http://schemas.microsoft.com/office/drawing/2014/main" id="{77DB21EA-46BC-AC48-9FDE-80392CBAA481}"/>
              </a:ext>
            </a:extLst>
          </p:cNvPr>
          <p:cNvSpPr txBox="1">
            <a:spLocks/>
          </p:cNvSpPr>
          <p:nvPr/>
        </p:nvSpPr>
        <p:spPr>
          <a:xfrm>
            <a:off x="1503205" y="3670814"/>
            <a:ext cx="1936261" cy="338745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sz="1200" b="1" dirty="0"/>
              <a:t>CHECK-OUT</a:t>
            </a:r>
          </a:p>
        </p:txBody>
      </p:sp>
      <p:sp>
        <p:nvSpPr>
          <p:cNvPr id="34" name="Titolo 1">
            <a:extLst>
              <a:ext uri="{FF2B5EF4-FFF2-40B4-BE49-F238E27FC236}">
                <a16:creationId xmlns:a16="http://schemas.microsoft.com/office/drawing/2014/main" id="{96249373-DF19-A449-A48E-BFBBC32A1C9E}"/>
              </a:ext>
            </a:extLst>
          </p:cNvPr>
          <p:cNvSpPr txBox="1">
            <a:spLocks/>
          </p:cNvSpPr>
          <p:nvPr/>
        </p:nvSpPr>
        <p:spPr>
          <a:xfrm>
            <a:off x="1901281" y="2660438"/>
            <a:ext cx="1936261" cy="338745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sz="1200" b="1" dirty="0">
                <a:highlight>
                  <a:srgbClr val="FFFF00"/>
                </a:highlight>
              </a:rPr>
              <a:t>REPORT</a:t>
            </a:r>
          </a:p>
        </p:txBody>
      </p:sp>
      <p:sp>
        <p:nvSpPr>
          <p:cNvPr id="35" name="Titolo 1">
            <a:extLst>
              <a:ext uri="{FF2B5EF4-FFF2-40B4-BE49-F238E27FC236}">
                <a16:creationId xmlns:a16="http://schemas.microsoft.com/office/drawing/2014/main" id="{F6A25111-23BB-B448-AC3A-2127EA7250E0}"/>
              </a:ext>
            </a:extLst>
          </p:cNvPr>
          <p:cNvSpPr txBox="1">
            <a:spLocks/>
          </p:cNvSpPr>
          <p:nvPr/>
        </p:nvSpPr>
        <p:spPr>
          <a:xfrm>
            <a:off x="1818712" y="930020"/>
            <a:ext cx="3981335" cy="561280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sz="2800" b="1" dirty="0"/>
              <a:t>BUSINESS LIFECYCLE</a:t>
            </a:r>
          </a:p>
        </p:txBody>
      </p:sp>
      <p:sp>
        <p:nvSpPr>
          <p:cNvPr id="18" name="Titolo 1">
            <a:extLst>
              <a:ext uri="{FF2B5EF4-FFF2-40B4-BE49-F238E27FC236}">
                <a16:creationId xmlns:a16="http://schemas.microsoft.com/office/drawing/2014/main" id="{ED37CC9E-BA11-0749-8953-37DEE1806111}"/>
              </a:ext>
            </a:extLst>
          </p:cNvPr>
          <p:cNvSpPr txBox="1">
            <a:spLocks/>
          </p:cNvSpPr>
          <p:nvPr/>
        </p:nvSpPr>
        <p:spPr>
          <a:xfrm>
            <a:off x="5582001" y="688395"/>
            <a:ext cx="6723313" cy="853036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sz="3200" b="1" dirty="0"/>
              <a:t>REPORT</a:t>
            </a:r>
          </a:p>
        </p:txBody>
      </p:sp>
      <p:sp>
        <p:nvSpPr>
          <p:cNvPr id="19" name="Titolo 1">
            <a:extLst>
              <a:ext uri="{FF2B5EF4-FFF2-40B4-BE49-F238E27FC236}">
                <a16:creationId xmlns:a16="http://schemas.microsoft.com/office/drawing/2014/main" id="{2C4C76A1-50C8-E74E-A053-667492C072BE}"/>
              </a:ext>
            </a:extLst>
          </p:cNvPr>
          <p:cNvSpPr txBox="1">
            <a:spLocks/>
          </p:cNvSpPr>
          <p:nvPr/>
        </p:nvSpPr>
        <p:spPr>
          <a:xfrm>
            <a:off x="6657680" y="2812513"/>
            <a:ext cx="4632410" cy="1716601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85000"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70000"/>
              </a:lnSpc>
            </a:pPr>
            <a:r>
              <a:rPr lang="it-IT" sz="2400" dirty="0"/>
              <a:t>MONITORAGGIO KPI</a:t>
            </a:r>
          </a:p>
          <a:p>
            <a:pPr>
              <a:lnSpc>
                <a:spcPct val="170000"/>
              </a:lnSpc>
            </a:pPr>
            <a:r>
              <a:rPr lang="it-IT" sz="2400" dirty="0"/>
              <a:t>VERIFICA DELL’ ANDAMENTO DI BUSINESS</a:t>
            </a:r>
          </a:p>
          <a:p>
            <a:pPr>
              <a:lnSpc>
                <a:spcPct val="170000"/>
              </a:lnSpc>
            </a:pPr>
            <a:r>
              <a:rPr lang="it-IT" sz="2400" dirty="0"/>
              <a:t>TUNING / ADJUSTMENT OBIETTIVI</a:t>
            </a:r>
          </a:p>
        </p:txBody>
      </p:sp>
    </p:spTree>
    <p:extLst>
      <p:ext uri="{BB962C8B-B14F-4D97-AF65-F5344CB8AC3E}">
        <p14:creationId xmlns:p14="http://schemas.microsoft.com/office/powerpoint/2010/main" val="28216877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sellaDiTesto 4">
            <a:extLst>
              <a:ext uri="{FF2B5EF4-FFF2-40B4-BE49-F238E27FC236}">
                <a16:creationId xmlns:a16="http://schemas.microsoft.com/office/drawing/2014/main" id="{188B384D-154F-1C4B-BAFA-2811976375B2}"/>
              </a:ext>
            </a:extLst>
          </p:cNvPr>
          <p:cNvSpPr txBox="1"/>
          <p:nvPr/>
        </p:nvSpPr>
        <p:spPr>
          <a:xfrm>
            <a:off x="1967432" y="1354484"/>
            <a:ext cx="8257136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4000" dirty="0">
                <a:solidFill>
                  <a:schemeClr val="accent1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PMSVRMS</a:t>
            </a:r>
          </a:p>
          <a:p>
            <a:pPr algn="ctr"/>
            <a:r>
              <a:rPr lang="it-IT" sz="4000" dirty="0">
                <a:solidFill>
                  <a:schemeClr val="accent1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CHANNEL MANAGER</a:t>
            </a:r>
          </a:p>
          <a:p>
            <a:pPr algn="ctr"/>
            <a:r>
              <a:rPr lang="it-IT" sz="4000" dirty="0">
                <a:solidFill>
                  <a:schemeClr val="accent1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BOOKING ENGINE</a:t>
            </a:r>
          </a:p>
          <a:p>
            <a:pPr algn="ctr"/>
            <a:r>
              <a:rPr lang="it-IT" sz="4000" dirty="0">
                <a:solidFill>
                  <a:schemeClr val="accent1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MOBILE APP</a:t>
            </a:r>
          </a:p>
          <a:p>
            <a:pPr algn="ctr"/>
            <a:r>
              <a:rPr lang="it-IT" sz="4000" dirty="0">
                <a:solidFill>
                  <a:schemeClr val="accent1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PULIZIE E MANUTENZIONI</a:t>
            </a:r>
          </a:p>
          <a:p>
            <a:pPr algn="ctr"/>
            <a:r>
              <a:rPr lang="it-IT" sz="4000" dirty="0">
                <a:solidFill>
                  <a:schemeClr val="accent1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COMUNICAZIONI OSPITI</a:t>
            </a:r>
          </a:p>
        </p:txBody>
      </p:sp>
      <p:pic>
        <p:nvPicPr>
          <p:cNvPr id="6" name="Immagine 5">
            <a:extLst>
              <a:ext uri="{FF2B5EF4-FFF2-40B4-BE49-F238E27FC236}">
                <a16:creationId xmlns:a16="http://schemas.microsoft.com/office/drawing/2014/main" id="{D7E5E929-E4FB-C443-8474-6D1C2DCC930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26219" y="5932747"/>
            <a:ext cx="1184317" cy="620853"/>
          </a:xfrm>
          <a:prstGeom prst="rect">
            <a:avLst/>
          </a:prstGeom>
        </p:spPr>
      </p:pic>
      <p:sp>
        <p:nvSpPr>
          <p:cNvPr id="7" name="CasellaDiTesto 6">
            <a:extLst>
              <a:ext uri="{FF2B5EF4-FFF2-40B4-BE49-F238E27FC236}">
                <a16:creationId xmlns:a16="http://schemas.microsoft.com/office/drawing/2014/main" id="{F6F258A8-5263-444E-B1AF-0DE7290AD3C4}"/>
              </a:ext>
            </a:extLst>
          </p:cNvPr>
          <p:cNvSpPr txBox="1"/>
          <p:nvPr/>
        </p:nvSpPr>
        <p:spPr>
          <a:xfrm>
            <a:off x="170737" y="6243173"/>
            <a:ext cx="30039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dirty="0" err="1">
                <a:solidFill>
                  <a:schemeClr val="accent1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www.krossbooking.com</a:t>
            </a:r>
            <a:endParaRPr lang="it-IT" dirty="0">
              <a:solidFill>
                <a:schemeClr val="accent1">
                  <a:lumMod val="7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3521722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sellaDiTesto 4">
            <a:extLst>
              <a:ext uri="{FF2B5EF4-FFF2-40B4-BE49-F238E27FC236}">
                <a16:creationId xmlns:a16="http://schemas.microsoft.com/office/drawing/2014/main" id="{188B384D-154F-1C4B-BAFA-2811976375B2}"/>
              </a:ext>
            </a:extLst>
          </p:cNvPr>
          <p:cNvSpPr txBox="1"/>
          <p:nvPr/>
        </p:nvSpPr>
        <p:spPr>
          <a:xfrm>
            <a:off x="2607757" y="1571947"/>
            <a:ext cx="723283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4000" dirty="0">
                <a:solidFill>
                  <a:schemeClr val="accent1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GRAZIE</a:t>
            </a:r>
          </a:p>
        </p:txBody>
      </p:sp>
      <p:pic>
        <p:nvPicPr>
          <p:cNvPr id="6" name="Immagine 5">
            <a:extLst>
              <a:ext uri="{FF2B5EF4-FFF2-40B4-BE49-F238E27FC236}">
                <a16:creationId xmlns:a16="http://schemas.microsoft.com/office/drawing/2014/main" id="{D7E5E929-E4FB-C443-8474-6D1C2DCC930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51527" y="4913163"/>
            <a:ext cx="2345296" cy="1229472"/>
          </a:xfrm>
          <a:prstGeom prst="rect">
            <a:avLst/>
          </a:prstGeom>
        </p:spPr>
      </p:pic>
      <p:sp>
        <p:nvSpPr>
          <p:cNvPr id="7" name="CasellaDiTesto 6">
            <a:extLst>
              <a:ext uri="{FF2B5EF4-FFF2-40B4-BE49-F238E27FC236}">
                <a16:creationId xmlns:a16="http://schemas.microsoft.com/office/drawing/2014/main" id="{F6F258A8-5263-444E-B1AF-0DE7290AD3C4}"/>
              </a:ext>
            </a:extLst>
          </p:cNvPr>
          <p:cNvSpPr txBox="1"/>
          <p:nvPr/>
        </p:nvSpPr>
        <p:spPr>
          <a:xfrm>
            <a:off x="1101389" y="2876764"/>
            <a:ext cx="10245573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6600" dirty="0" err="1">
                <a:solidFill>
                  <a:schemeClr val="accent1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www.krossbooking.com</a:t>
            </a:r>
            <a:endParaRPr lang="it-IT" sz="6600" dirty="0">
              <a:solidFill>
                <a:schemeClr val="accent1">
                  <a:lumMod val="7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251679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sellaDiTesto 4">
            <a:extLst>
              <a:ext uri="{FF2B5EF4-FFF2-40B4-BE49-F238E27FC236}">
                <a16:creationId xmlns:a16="http://schemas.microsoft.com/office/drawing/2014/main" id="{188B384D-154F-1C4B-BAFA-2811976375B2}"/>
              </a:ext>
            </a:extLst>
          </p:cNvPr>
          <p:cNvSpPr txBox="1"/>
          <p:nvPr/>
        </p:nvSpPr>
        <p:spPr>
          <a:xfrm>
            <a:off x="2607758" y="976045"/>
            <a:ext cx="723283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4000" dirty="0">
                <a:solidFill>
                  <a:schemeClr val="accent1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ADEMPIMENTI NORMATIVI</a:t>
            </a:r>
          </a:p>
        </p:txBody>
      </p:sp>
      <p:pic>
        <p:nvPicPr>
          <p:cNvPr id="6" name="Immagine 5">
            <a:extLst>
              <a:ext uri="{FF2B5EF4-FFF2-40B4-BE49-F238E27FC236}">
                <a16:creationId xmlns:a16="http://schemas.microsoft.com/office/drawing/2014/main" id="{D7E5E929-E4FB-C443-8474-6D1C2DCC930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26219" y="5932747"/>
            <a:ext cx="1184317" cy="620853"/>
          </a:xfrm>
          <a:prstGeom prst="rect">
            <a:avLst/>
          </a:prstGeom>
        </p:spPr>
      </p:pic>
      <p:sp>
        <p:nvSpPr>
          <p:cNvPr id="7" name="CasellaDiTesto 6">
            <a:extLst>
              <a:ext uri="{FF2B5EF4-FFF2-40B4-BE49-F238E27FC236}">
                <a16:creationId xmlns:a16="http://schemas.microsoft.com/office/drawing/2014/main" id="{F6F258A8-5263-444E-B1AF-0DE7290AD3C4}"/>
              </a:ext>
            </a:extLst>
          </p:cNvPr>
          <p:cNvSpPr txBox="1"/>
          <p:nvPr/>
        </p:nvSpPr>
        <p:spPr>
          <a:xfrm>
            <a:off x="170737" y="6243173"/>
            <a:ext cx="30039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dirty="0" err="1">
                <a:solidFill>
                  <a:schemeClr val="accent1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www.krossbooking.com</a:t>
            </a:r>
            <a:endParaRPr lang="it-IT" dirty="0">
              <a:solidFill>
                <a:schemeClr val="accent1">
                  <a:lumMod val="7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8" name="CasellaDiTesto 7">
            <a:extLst>
              <a:ext uri="{FF2B5EF4-FFF2-40B4-BE49-F238E27FC236}">
                <a16:creationId xmlns:a16="http://schemas.microsoft.com/office/drawing/2014/main" id="{4C4DDFA6-B1E4-5E4A-8A57-2781C3E64C54}"/>
              </a:ext>
            </a:extLst>
          </p:cNvPr>
          <p:cNvSpPr txBox="1"/>
          <p:nvPr/>
        </p:nvSpPr>
        <p:spPr>
          <a:xfrm>
            <a:off x="2607758" y="2901723"/>
            <a:ext cx="7232838" cy="24314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800" dirty="0">
                <a:solidFill>
                  <a:schemeClr val="accent1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ALLOGGIATI WEB</a:t>
            </a:r>
          </a:p>
          <a:p>
            <a:pPr algn="ctr"/>
            <a:r>
              <a:rPr lang="it-IT" sz="2800" dirty="0">
                <a:solidFill>
                  <a:schemeClr val="accent1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ISTAT</a:t>
            </a:r>
          </a:p>
          <a:p>
            <a:pPr algn="ctr"/>
            <a:r>
              <a:rPr lang="it-IT" sz="2800" dirty="0">
                <a:solidFill>
                  <a:schemeClr val="accent1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MOD.21 TASSA DI SOGGIORNO</a:t>
            </a:r>
          </a:p>
          <a:p>
            <a:pPr algn="ctr"/>
            <a:r>
              <a:rPr lang="it-IT" sz="2800" dirty="0">
                <a:solidFill>
                  <a:schemeClr val="accent1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FATTURAZIONE ELETTRONICA</a:t>
            </a:r>
          </a:p>
          <a:p>
            <a:pPr algn="ctr"/>
            <a:endParaRPr lang="it-IT" sz="4000" dirty="0">
              <a:solidFill>
                <a:schemeClr val="accent1">
                  <a:lumMod val="7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5691553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sellaDiTesto 4">
            <a:extLst>
              <a:ext uri="{FF2B5EF4-FFF2-40B4-BE49-F238E27FC236}">
                <a16:creationId xmlns:a16="http://schemas.microsoft.com/office/drawing/2014/main" id="{188B384D-154F-1C4B-BAFA-2811976375B2}"/>
              </a:ext>
            </a:extLst>
          </p:cNvPr>
          <p:cNvSpPr txBox="1"/>
          <p:nvPr/>
        </p:nvSpPr>
        <p:spPr>
          <a:xfrm>
            <a:off x="2026416" y="925245"/>
            <a:ext cx="839552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4000" dirty="0">
                <a:solidFill>
                  <a:schemeClr val="accent1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GESTIONE PROPRIETARI</a:t>
            </a:r>
          </a:p>
        </p:txBody>
      </p:sp>
      <p:pic>
        <p:nvPicPr>
          <p:cNvPr id="6" name="Immagine 5">
            <a:extLst>
              <a:ext uri="{FF2B5EF4-FFF2-40B4-BE49-F238E27FC236}">
                <a16:creationId xmlns:a16="http://schemas.microsoft.com/office/drawing/2014/main" id="{D7E5E929-E4FB-C443-8474-6D1C2DCC930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26219" y="5932747"/>
            <a:ext cx="1184317" cy="620853"/>
          </a:xfrm>
          <a:prstGeom prst="rect">
            <a:avLst/>
          </a:prstGeom>
        </p:spPr>
      </p:pic>
      <p:sp>
        <p:nvSpPr>
          <p:cNvPr id="7" name="CasellaDiTesto 6">
            <a:extLst>
              <a:ext uri="{FF2B5EF4-FFF2-40B4-BE49-F238E27FC236}">
                <a16:creationId xmlns:a16="http://schemas.microsoft.com/office/drawing/2014/main" id="{F6F258A8-5263-444E-B1AF-0DE7290AD3C4}"/>
              </a:ext>
            </a:extLst>
          </p:cNvPr>
          <p:cNvSpPr txBox="1"/>
          <p:nvPr/>
        </p:nvSpPr>
        <p:spPr>
          <a:xfrm>
            <a:off x="170737" y="6243173"/>
            <a:ext cx="30039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dirty="0" err="1">
                <a:solidFill>
                  <a:schemeClr val="accent1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www.krossbooking.com</a:t>
            </a:r>
            <a:endParaRPr lang="it-IT" dirty="0">
              <a:solidFill>
                <a:schemeClr val="accent1">
                  <a:lumMod val="7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8" name="CasellaDiTesto 7">
            <a:extLst>
              <a:ext uri="{FF2B5EF4-FFF2-40B4-BE49-F238E27FC236}">
                <a16:creationId xmlns:a16="http://schemas.microsoft.com/office/drawing/2014/main" id="{4C4DDFA6-B1E4-5E4A-8A57-2781C3E64C54}"/>
              </a:ext>
            </a:extLst>
          </p:cNvPr>
          <p:cNvSpPr txBox="1"/>
          <p:nvPr/>
        </p:nvSpPr>
        <p:spPr>
          <a:xfrm>
            <a:off x="2607758" y="2901723"/>
            <a:ext cx="7232838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800" dirty="0">
                <a:solidFill>
                  <a:schemeClr val="accent1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PORTALE PROPRIETARI</a:t>
            </a:r>
          </a:p>
          <a:p>
            <a:pPr algn="ctr"/>
            <a:r>
              <a:rPr lang="it-IT" sz="2800" dirty="0">
                <a:solidFill>
                  <a:schemeClr val="accent1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CEDOLARE SECCA</a:t>
            </a:r>
          </a:p>
          <a:p>
            <a:pPr algn="ctr"/>
            <a:r>
              <a:rPr lang="it-IT" sz="2800" dirty="0">
                <a:solidFill>
                  <a:schemeClr val="accent1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RENDICONTI MENSILI</a:t>
            </a:r>
          </a:p>
          <a:p>
            <a:pPr algn="ctr"/>
            <a:r>
              <a:rPr lang="it-IT" sz="2800" dirty="0">
                <a:solidFill>
                  <a:schemeClr val="accent1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WHITELABEL APP</a:t>
            </a:r>
          </a:p>
          <a:p>
            <a:pPr algn="ctr"/>
            <a:endParaRPr lang="it-IT" sz="2800" dirty="0">
              <a:solidFill>
                <a:schemeClr val="accent1">
                  <a:lumMod val="7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9243430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sellaDiTesto 4">
            <a:extLst>
              <a:ext uri="{FF2B5EF4-FFF2-40B4-BE49-F238E27FC236}">
                <a16:creationId xmlns:a16="http://schemas.microsoft.com/office/drawing/2014/main" id="{188B384D-154F-1C4B-BAFA-2811976375B2}"/>
              </a:ext>
            </a:extLst>
          </p:cNvPr>
          <p:cNvSpPr txBox="1"/>
          <p:nvPr/>
        </p:nvSpPr>
        <p:spPr>
          <a:xfrm>
            <a:off x="2026416" y="925245"/>
            <a:ext cx="839552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4000" dirty="0">
                <a:solidFill>
                  <a:schemeClr val="accent1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APP WHITELABEL</a:t>
            </a:r>
          </a:p>
        </p:txBody>
      </p:sp>
      <p:pic>
        <p:nvPicPr>
          <p:cNvPr id="6" name="Immagine 5">
            <a:extLst>
              <a:ext uri="{FF2B5EF4-FFF2-40B4-BE49-F238E27FC236}">
                <a16:creationId xmlns:a16="http://schemas.microsoft.com/office/drawing/2014/main" id="{D7E5E929-E4FB-C443-8474-6D1C2DCC930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26219" y="5932747"/>
            <a:ext cx="1184317" cy="620853"/>
          </a:xfrm>
          <a:prstGeom prst="rect">
            <a:avLst/>
          </a:prstGeom>
        </p:spPr>
      </p:pic>
      <p:sp>
        <p:nvSpPr>
          <p:cNvPr id="7" name="CasellaDiTesto 6">
            <a:extLst>
              <a:ext uri="{FF2B5EF4-FFF2-40B4-BE49-F238E27FC236}">
                <a16:creationId xmlns:a16="http://schemas.microsoft.com/office/drawing/2014/main" id="{F6F258A8-5263-444E-B1AF-0DE7290AD3C4}"/>
              </a:ext>
            </a:extLst>
          </p:cNvPr>
          <p:cNvSpPr txBox="1"/>
          <p:nvPr/>
        </p:nvSpPr>
        <p:spPr>
          <a:xfrm>
            <a:off x="170737" y="6243173"/>
            <a:ext cx="30039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dirty="0" err="1">
                <a:solidFill>
                  <a:schemeClr val="accent1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www.krossbooking.com</a:t>
            </a:r>
            <a:endParaRPr lang="it-IT" dirty="0">
              <a:solidFill>
                <a:schemeClr val="accent1">
                  <a:lumMod val="7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2" name="Immagine 1">
            <a:extLst>
              <a:ext uri="{FF2B5EF4-FFF2-40B4-BE49-F238E27FC236}">
                <a16:creationId xmlns:a16="http://schemas.microsoft.com/office/drawing/2014/main" id="{83F96606-42BC-189E-73D0-BCC56DC0DE2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09800" y="2230104"/>
            <a:ext cx="7772400" cy="34160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556828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sellaDiTesto 4">
            <a:extLst>
              <a:ext uri="{FF2B5EF4-FFF2-40B4-BE49-F238E27FC236}">
                <a16:creationId xmlns:a16="http://schemas.microsoft.com/office/drawing/2014/main" id="{188B384D-154F-1C4B-BAFA-2811976375B2}"/>
              </a:ext>
            </a:extLst>
          </p:cNvPr>
          <p:cNvSpPr txBox="1"/>
          <p:nvPr/>
        </p:nvSpPr>
        <p:spPr>
          <a:xfrm>
            <a:off x="2607758" y="976045"/>
            <a:ext cx="723283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4000" dirty="0">
                <a:solidFill>
                  <a:schemeClr val="accent1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CRM / PREVENTIVI</a:t>
            </a:r>
          </a:p>
        </p:txBody>
      </p:sp>
      <p:pic>
        <p:nvPicPr>
          <p:cNvPr id="6" name="Immagine 5">
            <a:extLst>
              <a:ext uri="{FF2B5EF4-FFF2-40B4-BE49-F238E27FC236}">
                <a16:creationId xmlns:a16="http://schemas.microsoft.com/office/drawing/2014/main" id="{D7E5E929-E4FB-C443-8474-6D1C2DCC930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26219" y="5932747"/>
            <a:ext cx="1184317" cy="620853"/>
          </a:xfrm>
          <a:prstGeom prst="rect">
            <a:avLst/>
          </a:prstGeom>
        </p:spPr>
      </p:pic>
      <p:sp>
        <p:nvSpPr>
          <p:cNvPr id="7" name="CasellaDiTesto 6">
            <a:extLst>
              <a:ext uri="{FF2B5EF4-FFF2-40B4-BE49-F238E27FC236}">
                <a16:creationId xmlns:a16="http://schemas.microsoft.com/office/drawing/2014/main" id="{F6F258A8-5263-444E-B1AF-0DE7290AD3C4}"/>
              </a:ext>
            </a:extLst>
          </p:cNvPr>
          <p:cNvSpPr txBox="1"/>
          <p:nvPr/>
        </p:nvSpPr>
        <p:spPr>
          <a:xfrm>
            <a:off x="170737" y="6243173"/>
            <a:ext cx="30039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dirty="0" err="1">
                <a:solidFill>
                  <a:schemeClr val="accent1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www.krossbooking.com</a:t>
            </a:r>
            <a:endParaRPr lang="it-IT" dirty="0">
              <a:solidFill>
                <a:schemeClr val="accent1">
                  <a:lumMod val="7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8" name="CasellaDiTesto 7">
            <a:extLst>
              <a:ext uri="{FF2B5EF4-FFF2-40B4-BE49-F238E27FC236}">
                <a16:creationId xmlns:a16="http://schemas.microsoft.com/office/drawing/2014/main" id="{4C4DDFA6-B1E4-5E4A-8A57-2781C3E64C54}"/>
              </a:ext>
            </a:extLst>
          </p:cNvPr>
          <p:cNvSpPr txBox="1"/>
          <p:nvPr/>
        </p:nvSpPr>
        <p:spPr>
          <a:xfrm>
            <a:off x="2607758" y="2414043"/>
            <a:ext cx="7232838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800" dirty="0">
                <a:solidFill>
                  <a:schemeClr val="accent1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INVIA OFFERTE PERSONALIZZATE E RICHIEDI LA CONFERMA IMMEDIATA</a:t>
            </a:r>
          </a:p>
          <a:p>
            <a:pPr algn="ctr"/>
            <a:endParaRPr lang="it-IT" sz="2800" dirty="0">
              <a:solidFill>
                <a:schemeClr val="accent1">
                  <a:lumMod val="7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algn="ctr"/>
            <a:r>
              <a:rPr lang="it-IT" sz="2800" dirty="0">
                <a:solidFill>
                  <a:schemeClr val="accent1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SEGMENTI AUTOMATICI</a:t>
            </a:r>
          </a:p>
          <a:p>
            <a:pPr algn="ctr"/>
            <a:r>
              <a:rPr lang="it-IT" sz="2800" dirty="0">
                <a:solidFill>
                  <a:schemeClr val="accent1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REPORT PIVOT PER SEGMENTI</a:t>
            </a:r>
          </a:p>
          <a:p>
            <a:pPr algn="ctr"/>
            <a:endParaRPr lang="it-IT" sz="4000" dirty="0">
              <a:solidFill>
                <a:schemeClr val="accent1">
                  <a:lumMod val="7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8260997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sellaDiTesto 4">
            <a:extLst>
              <a:ext uri="{FF2B5EF4-FFF2-40B4-BE49-F238E27FC236}">
                <a16:creationId xmlns:a16="http://schemas.microsoft.com/office/drawing/2014/main" id="{188B384D-154F-1C4B-BAFA-2811976375B2}"/>
              </a:ext>
            </a:extLst>
          </p:cNvPr>
          <p:cNvSpPr txBox="1"/>
          <p:nvPr/>
        </p:nvSpPr>
        <p:spPr>
          <a:xfrm>
            <a:off x="2607758" y="976045"/>
            <a:ext cx="723283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4000" dirty="0">
                <a:solidFill>
                  <a:schemeClr val="accent1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CHANNEL MANAGER</a:t>
            </a:r>
          </a:p>
        </p:txBody>
      </p:sp>
      <p:pic>
        <p:nvPicPr>
          <p:cNvPr id="6" name="Immagine 5">
            <a:extLst>
              <a:ext uri="{FF2B5EF4-FFF2-40B4-BE49-F238E27FC236}">
                <a16:creationId xmlns:a16="http://schemas.microsoft.com/office/drawing/2014/main" id="{D7E5E929-E4FB-C443-8474-6D1C2DCC930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26219" y="5932747"/>
            <a:ext cx="1184317" cy="620853"/>
          </a:xfrm>
          <a:prstGeom prst="rect">
            <a:avLst/>
          </a:prstGeom>
        </p:spPr>
      </p:pic>
      <p:sp>
        <p:nvSpPr>
          <p:cNvPr id="7" name="CasellaDiTesto 6">
            <a:extLst>
              <a:ext uri="{FF2B5EF4-FFF2-40B4-BE49-F238E27FC236}">
                <a16:creationId xmlns:a16="http://schemas.microsoft.com/office/drawing/2014/main" id="{F6F258A8-5263-444E-B1AF-0DE7290AD3C4}"/>
              </a:ext>
            </a:extLst>
          </p:cNvPr>
          <p:cNvSpPr txBox="1"/>
          <p:nvPr/>
        </p:nvSpPr>
        <p:spPr>
          <a:xfrm>
            <a:off x="170737" y="6243173"/>
            <a:ext cx="30039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dirty="0" err="1">
                <a:solidFill>
                  <a:schemeClr val="accent1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www.krossbooking.com</a:t>
            </a:r>
            <a:endParaRPr lang="it-IT" dirty="0">
              <a:solidFill>
                <a:schemeClr val="accent1">
                  <a:lumMod val="7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8" name="CasellaDiTesto 7">
            <a:extLst>
              <a:ext uri="{FF2B5EF4-FFF2-40B4-BE49-F238E27FC236}">
                <a16:creationId xmlns:a16="http://schemas.microsoft.com/office/drawing/2014/main" id="{4C4DDFA6-B1E4-5E4A-8A57-2781C3E64C54}"/>
              </a:ext>
            </a:extLst>
          </p:cNvPr>
          <p:cNvSpPr txBox="1"/>
          <p:nvPr/>
        </p:nvSpPr>
        <p:spPr>
          <a:xfrm>
            <a:off x="2607758" y="2485163"/>
            <a:ext cx="7232838" cy="3293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800" dirty="0">
                <a:solidFill>
                  <a:schemeClr val="accent1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COLLEGATO A 2 VIE PRINCIPALI PORTALI</a:t>
            </a:r>
          </a:p>
          <a:p>
            <a:pPr algn="ctr"/>
            <a:r>
              <a:rPr lang="it-IT" sz="2800" dirty="0">
                <a:solidFill>
                  <a:schemeClr val="accent1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LOS PRICING</a:t>
            </a:r>
          </a:p>
          <a:p>
            <a:pPr algn="ctr"/>
            <a:r>
              <a:rPr lang="it-IT" sz="2800" dirty="0">
                <a:solidFill>
                  <a:schemeClr val="accent1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REVENUE TOOLS &amp; FORECAST</a:t>
            </a:r>
          </a:p>
          <a:p>
            <a:pPr algn="ctr"/>
            <a:r>
              <a:rPr lang="it-IT" sz="2800" dirty="0">
                <a:solidFill>
                  <a:schemeClr val="accent1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CREAZIONE ANNUNCIO</a:t>
            </a:r>
          </a:p>
          <a:p>
            <a:pPr algn="ctr"/>
            <a:r>
              <a:rPr lang="it-IT" sz="2800" dirty="0">
                <a:solidFill>
                  <a:schemeClr val="accent1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PROMOZIONI SUGLI OTA</a:t>
            </a:r>
          </a:p>
          <a:p>
            <a:pPr algn="ctr"/>
            <a:r>
              <a:rPr lang="it-IT" sz="2800" dirty="0">
                <a:solidFill>
                  <a:schemeClr val="accent1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META VACATION RENTAL</a:t>
            </a:r>
          </a:p>
          <a:p>
            <a:pPr algn="ctr"/>
            <a:endParaRPr lang="it-IT" sz="4000" dirty="0">
              <a:solidFill>
                <a:schemeClr val="accent1">
                  <a:lumMod val="7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4018474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sellaDiTesto 4">
            <a:extLst>
              <a:ext uri="{FF2B5EF4-FFF2-40B4-BE49-F238E27FC236}">
                <a16:creationId xmlns:a16="http://schemas.microsoft.com/office/drawing/2014/main" id="{188B384D-154F-1C4B-BAFA-2811976375B2}"/>
              </a:ext>
            </a:extLst>
          </p:cNvPr>
          <p:cNvSpPr txBox="1"/>
          <p:nvPr/>
        </p:nvSpPr>
        <p:spPr>
          <a:xfrm>
            <a:off x="2607758" y="976045"/>
            <a:ext cx="723283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4000" dirty="0">
                <a:solidFill>
                  <a:schemeClr val="accent1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BOOKING ENGINE</a:t>
            </a:r>
          </a:p>
        </p:txBody>
      </p:sp>
      <p:pic>
        <p:nvPicPr>
          <p:cNvPr id="6" name="Immagine 5">
            <a:extLst>
              <a:ext uri="{FF2B5EF4-FFF2-40B4-BE49-F238E27FC236}">
                <a16:creationId xmlns:a16="http://schemas.microsoft.com/office/drawing/2014/main" id="{D7E5E929-E4FB-C443-8474-6D1C2DCC930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26219" y="5932747"/>
            <a:ext cx="1184317" cy="620853"/>
          </a:xfrm>
          <a:prstGeom prst="rect">
            <a:avLst/>
          </a:prstGeom>
        </p:spPr>
      </p:pic>
      <p:sp>
        <p:nvSpPr>
          <p:cNvPr id="7" name="CasellaDiTesto 6">
            <a:extLst>
              <a:ext uri="{FF2B5EF4-FFF2-40B4-BE49-F238E27FC236}">
                <a16:creationId xmlns:a16="http://schemas.microsoft.com/office/drawing/2014/main" id="{F6F258A8-5263-444E-B1AF-0DE7290AD3C4}"/>
              </a:ext>
            </a:extLst>
          </p:cNvPr>
          <p:cNvSpPr txBox="1"/>
          <p:nvPr/>
        </p:nvSpPr>
        <p:spPr>
          <a:xfrm>
            <a:off x="170737" y="6243173"/>
            <a:ext cx="30039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dirty="0" err="1">
                <a:solidFill>
                  <a:schemeClr val="accent1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www.krossbooking.com</a:t>
            </a:r>
            <a:endParaRPr lang="it-IT" dirty="0">
              <a:solidFill>
                <a:schemeClr val="accent1">
                  <a:lumMod val="7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8" name="CasellaDiTesto 7">
            <a:extLst>
              <a:ext uri="{FF2B5EF4-FFF2-40B4-BE49-F238E27FC236}">
                <a16:creationId xmlns:a16="http://schemas.microsoft.com/office/drawing/2014/main" id="{4C4DDFA6-B1E4-5E4A-8A57-2781C3E64C54}"/>
              </a:ext>
            </a:extLst>
          </p:cNvPr>
          <p:cNvSpPr txBox="1"/>
          <p:nvPr/>
        </p:nvSpPr>
        <p:spPr>
          <a:xfrm>
            <a:off x="2607758" y="2414043"/>
            <a:ext cx="7232838" cy="3293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800" dirty="0">
                <a:solidFill>
                  <a:schemeClr val="accent1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MULTI-PROPERTIES</a:t>
            </a:r>
          </a:p>
          <a:p>
            <a:pPr algn="ctr"/>
            <a:r>
              <a:rPr lang="it-IT" sz="2800" dirty="0">
                <a:solidFill>
                  <a:schemeClr val="accent1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SERVIZI ANCELLARI / ESPERIENZE</a:t>
            </a:r>
          </a:p>
          <a:p>
            <a:pPr algn="ctr"/>
            <a:r>
              <a:rPr lang="it-IT" sz="2800" dirty="0">
                <a:solidFill>
                  <a:schemeClr val="accent1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GUEST PORTAL</a:t>
            </a:r>
          </a:p>
          <a:p>
            <a:pPr algn="ctr"/>
            <a:r>
              <a:rPr lang="it-IT" sz="2800" dirty="0">
                <a:solidFill>
                  <a:schemeClr val="accent1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SEO/SEM TOOLS</a:t>
            </a:r>
          </a:p>
          <a:p>
            <a:pPr algn="ctr"/>
            <a:r>
              <a:rPr lang="it-IT" sz="2800" dirty="0">
                <a:solidFill>
                  <a:schemeClr val="accent1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ENQUIRY</a:t>
            </a:r>
          </a:p>
          <a:p>
            <a:pPr algn="ctr"/>
            <a:r>
              <a:rPr lang="it-IT" sz="2800" dirty="0">
                <a:solidFill>
                  <a:schemeClr val="accent1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MAP SEARCH</a:t>
            </a:r>
          </a:p>
          <a:p>
            <a:pPr algn="ctr"/>
            <a:endParaRPr lang="it-IT" sz="4000" dirty="0">
              <a:solidFill>
                <a:schemeClr val="accent1">
                  <a:lumMod val="7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7822440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sellaDiTesto 4">
            <a:extLst>
              <a:ext uri="{FF2B5EF4-FFF2-40B4-BE49-F238E27FC236}">
                <a16:creationId xmlns:a16="http://schemas.microsoft.com/office/drawing/2014/main" id="{188B384D-154F-1C4B-BAFA-2811976375B2}"/>
              </a:ext>
            </a:extLst>
          </p:cNvPr>
          <p:cNvSpPr txBox="1"/>
          <p:nvPr/>
        </p:nvSpPr>
        <p:spPr>
          <a:xfrm>
            <a:off x="2607758" y="976045"/>
            <a:ext cx="723283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4000" dirty="0">
                <a:solidFill>
                  <a:schemeClr val="accent1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BUSINESS INTELLIGENCE</a:t>
            </a:r>
          </a:p>
          <a:p>
            <a:pPr algn="ctr"/>
            <a:r>
              <a:rPr lang="it-IT" sz="2400" dirty="0">
                <a:solidFill>
                  <a:schemeClr val="accent1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V2</a:t>
            </a:r>
          </a:p>
        </p:txBody>
      </p:sp>
      <p:pic>
        <p:nvPicPr>
          <p:cNvPr id="6" name="Immagine 5">
            <a:extLst>
              <a:ext uri="{FF2B5EF4-FFF2-40B4-BE49-F238E27FC236}">
                <a16:creationId xmlns:a16="http://schemas.microsoft.com/office/drawing/2014/main" id="{D7E5E929-E4FB-C443-8474-6D1C2DCC930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26219" y="5932747"/>
            <a:ext cx="1184317" cy="620853"/>
          </a:xfrm>
          <a:prstGeom prst="rect">
            <a:avLst/>
          </a:prstGeom>
        </p:spPr>
      </p:pic>
      <p:sp>
        <p:nvSpPr>
          <p:cNvPr id="7" name="CasellaDiTesto 6">
            <a:extLst>
              <a:ext uri="{FF2B5EF4-FFF2-40B4-BE49-F238E27FC236}">
                <a16:creationId xmlns:a16="http://schemas.microsoft.com/office/drawing/2014/main" id="{F6F258A8-5263-444E-B1AF-0DE7290AD3C4}"/>
              </a:ext>
            </a:extLst>
          </p:cNvPr>
          <p:cNvSpPr txBox="1"/>
          <p:nvPr/>
        </p:nvSpPr>
        <p:spPr>
          <a:xfrm>
            <a:off x="170737" y="6243173"/>
            <a:ext cx="30039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dirty="0" err="1">
                <a:solidFill>
                  <a:schemeClr val="accent1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www.krossbooking.com</a:t>
            </a:r>
            <a:endParaRPr lang="it-IT" dirty="0">
              <a:solidFill>
                <a:schemeClr val="accent1">
                  <a:lumMod val="7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8" name="CasellaDiTesto 7">
            <a:extLst>
              <a:ext uri="{FF2B5EF4-FFF2-40B4-BE49-F238E27FC236}">
                <a16:creationId xmlns:a16="http://schemas.microsoft.com/office/drawing/2014/main" id="{4C4DDFA6-B1E4-5E4A-8A57-2781C3E64C54}"/>
              </a:ext>
            </a:extLst>
          </p:cNvPr>
          <p:cNvSpPr txBox="1"/>
          <p:nvPr/>
        </p:nvSpPr>
        <p:spPr>
          <a:xfrm>
            <a:off x="2164946" y="2624724"/>
            <a:ext cx="8118461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800">
                <a:solidFill>
                  <a:schemeClr val="accent1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MONITORAGGIO </a:t>
            </a:r>
            <a:r>
              <a:rPr lang="it-IT" sz="2800" dirty="0">
                <a:solidFill>
                  <a:schemeClr val="accent1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DEI KPI</a:t>
            </a:r>
          </a:p>
          <a:p>
            <a:pPr algn="ctr"/>
            <a:r>
              <a:rPr lang="it-IT" sz="2800" dirty="0">
                <a:solidFill>
                  <a:schemeClr val="accent1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BUDGET ANNUALE E INTERMEDIO</a:t>
            </a:r>
          </a:p>
          <a:p>
            <a:pPr algn="ctr"/>
            <a:r>
              <a:rPr lang="it-IT" sz="2800" dirty="0">
                <a:solidFill>
                  <a:schemeClr val="accent1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ANALISI DEMOGRAFICA</a:t>
            </a:r>
          </a:p>
          <a:p>
            <a:pPr algn="ctr"/>
            <a:r>
              <a:rPr lang="it-IT" sz="2800" dirty="0">
                <a:solidFill>
                  <a:schemeClr val="accent1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ANALISI COMPORTAMENTALE</a:t>
            </a:r>
          </a:p>
          <a:p>
            <a:pPr algn="ctr"/>
            <a:r>
              <a:rPr lang="it-IT" sz="2800" dirty="0">
                <a:solidFill>
                  <a:schemeClr val="accent1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SIMULAZIONE CONTO ECONOMICO</a:t>
            </a:r>
          </a:p>
          <a:p>
            <a:pPr algn="ctr"/>
            <a:r>
              <a:rPr lang="it-IT" sz="2800" dirty="0">
                <a:solidFill>
                  <a:schemeClr val="accent1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CONTABILITA’ INDUSTRIALE / CENTRI DI RICAVO</a:t>
            </a:r>
          </a:p>
        </p:txBody>
      </p:sp>
    </p:spTree>
    <p:extLst>
      <p:ext uri="{BB962C8B-B14F-4D97-AF65-F5344CB8AC3E}">
        <p14:creationId xmlns:p14="http://schemas.microsoft.com/office/powerpoint/2010/main" val="2254691614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53</TotalTime>
  <Words>434</Words>
  <Application>Microsoft Macintosh PowerPoint</Application>
  <PresentationFormat>Widescreen</PresentationFormat>
  <Paragraphs>199</Paragraphs>
  <Slides>20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4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20</vt:i4>
      </vt:variant>
    </vt:vector>
  </HeadingPairs>
  <TitlesOfParts>
    <vt:vector size="25" baseType="lpstr">
      <vt:lpstr>Arial</vt:lpstr>
      <vt:lpstr>Calibri</vt:lpstr>
      <vt:lpstr>Calibri Light</vt:lpstr>
      <vt:lpstr>Open Sans</vt:lpstr>
      <vt:lpstr>Tema di Office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Gianluca Nanoia</dc:creator>
  <cp:lastModifiedBy>Kross Booking</cp:lastModifiedBy>
  <cp:revision>9</cp:revision>
  <dcterms:created xsi:type="dcterms:W3CDTF">2018-10-10T12:12:45Z</dcterms:created>
  <dcterms:modified xsi:type="dcterms:W3CDTF">2023-01-25T14:47:35Z</dcterms:modified>
</cp:coreProperties>
</file>